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6858000" cy="9144000"/>
  <p:embeddedFontLst>
    <p:embeddedFont>
      <p:font typeface="Roboto Slab"/>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唐雨晨"/>
  <p:cmAuthor clrIdx="1" id="1" initials="" lastIdx="3" name="Jared Johann Leitner"/>
  <p:cmAuthor clrIdx="2" id="2" initials="" lastIdx="1" name="Louise Xu"/>
  <p:cmAuthor clrIdx="3" id="3" initials="" lastIdx="1" name="Erik Seet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Slab-bold.fntdata"/><Relationship Id="rId16" Type="http://schemas.openxmlformats.org/officeDocument/2006/relationships/slide" Target="slides/slide11.xml"/><Relationship Id="rId38" Type="http://schemas.openxmlformats.org/officeDocument/2006/relationships/font" Target="fonts/RobotoSlab-regular.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15T16:14:41.265">
    <p:pos x="6000" y="0"/>
    <p:text>I have no idea where to put those screenshots... Maybe at the very end of the presentation?</p:text>
  </p:cm>
  <p:cm authorId="1" idx="1" dt="2019-03-15T09:28:33.500">
    <p:pos x="6000" y="0"/>
    <p:text>yeah just put them on a slide at the end and we can place them once all the plots are in</p:text>
  </p:cm>
  <p:cm authorId="1" idx="2" dt="2019-03-15T09:35:05.485">
    <p:pos x="6000" y="0"/>
    <p:text>Lets use the same style slide for each slide</p:text>
  </p:cm>
  <p:cm authorId="2" idx="1" dt="2019-03-15T07:39:39.829">
    <p:pos x="6000" y="100"/>
    <p:text>Do we want to put the timeline of when candidates dropped out after this slide?</p:text>
  </p:cm>
  <p:cm authorId="1" idx="3" dt="2019-03-15T07:39:39.829">
    <p:pos x="6000" y="100"/>
    <p:text>yeah that sounds good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1" dt="2019-03-16T00:27:58.228">
    <p:pos x="6000" y="0"/>
    <p:text>nice work!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35f391192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c13a3b79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c13a3b7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4c13a3b79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4c13a3b7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4c13a3b79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4c13a3b7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4c13a3b79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c13a3b7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bce18683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bce1868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4bce1868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4bce1868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4bce18683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bce1868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4bce18683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4bce1868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2306016df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2306016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2306016df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2306016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1fb12026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1fb12026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2306016df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2306016d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2306016df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2306016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2306016df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2306016d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2306016df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2306016d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2306016df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2306016d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2306016df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2306016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2306016d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2306016d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4bcedc65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4bcedc6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4bcedc65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4bcedc6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c13a3b7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c13a3b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2306016d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2306016d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4bcedc65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4bcedc6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2306016df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2306016d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14fb134d9e_17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4fb134d9e_1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2306016df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2306016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2306016d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2306016d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2306016df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2306016d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4c13a3b7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4c13a3b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4bce182a4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4bce182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c13a3b79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c13a3b7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1169100" y="53339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33400" y="3337825"/>
            <a:ext cx="5325600" cy="2986800"/>
          </a:xfrm>
          <a:prstGeom prst="rect">
            <a:avLst/>
          </a:prstGeom>
          <a:ln cap="flat" cmpd="sng" w="114300">
            <a:solidFill>
              <a:srgbClr val="FF0000"/>
            </a:solidFill>
            <a:prstDash val="solid"/>
            <a:round/>
            <a:headEnd len="sm" w="sm" type="none"/>
            <a:tailEnd len="sm" w="sm" type="none"/>
          </a:ln>
        </p:spPr>
        <p:txBody>
          <a:bodyPr anchorCtr="0" anchor="b" bIns="91425" lIns="91425" spcFirstLastPara="1" rIns="91425" wrap="square" tIns="91425"/>
          <a:lstStyle>
            <a:lvl1pPr lvl="0">
              <a:spcBef>
                <a:spcPts val="0"/>
              </a:spcBef>
              <a:spcAft>
                <a:spcPts val="0"/>
              </a:spcAft>
              <a:buClr>
                <a:srgbClr val="111111"/>
              </a:buClr>
              <a:buSzPts val="6000"/>
              <a:buNone/>
              <a:defRPr sz="6000">
                <a:solidFill>
                  <a:srgbClr val="111111"/>
                </a:solidFill>
              </a:defRPr>
            </a:lvl1pPr>
            <a:lvl2pPr lvl="1" algn="ctr">
              <a:spcBef>
                <a:spcPts val="0"/>
              </a:spcBef>
              <a:spcAft>
                <a:spcPts val="0"/>
              </a:spcAft>
              <a:buClr>
                <a:srgbClr val="111111"/>
              </a:buClr>
              <a:buSzPts val="6000"/>
              <a:buNone/>
              <a:defRPr sz="6000">
                <a:solidFill>
                  <a:srgbClr val="111111"/>
                </a:solidFill>
              </a:defRPr>
            </a:lvl2pPr>
            <a:lvl3pPr lvl="2" algn="ctr">
              <a:spcBef>
                <a:spcPts val="0"/>
              </a:spcBef>
              <a:spcAft>
                <a:spcPts val="0"/>
              </a:spcAft>
              <a:buClr>
                <a:srgbClr val="111111"/>
              </a:buClr>
              <a:buSzPts val="6000"/>
              <a:buNone/>
              <a:defRPr sz="6000">
                <a:solidFill>
                  <a:srgbClr val="111111"/>
                </a:solidFill>
              </a:defRPr>
            </a:lvl3pPr>
            <a:lvl4pPr lvl="3" algn="ctr">
              <a:spcBef>
                <a:spcPts val="0"/>
              </a:spcBef>
              <a:spcAft>
                <a:spcPts val="0"/>
              </a:spcAft>
              <a:buClr>
                <a:srgbClr val="111111"/>
              </a:buClr>
              <a:buSzPts val="6000"/>
              <a:buNone/>
              <a:defRPr sz="6000">
                <a:solidFill>
                  <a:srgbClr val="111111"/>
                </a:solidFill>
              </a:defRPr>
            </a:lvl4pPr>
            <a:lvl5pPr lvl="4" algn="ctr">
              <a:spcBef>
                <a:spcPts val="0"/>
              </a:spcBef>
              <a:spcAft>
                <a:spcPts val="0"/>
              </a:spcAft>
              <a:buClr>
                <a:srgbClr val="111111"/>
              </a:buClr>
              <a:buSzPts val="6000"/>
              <a:buNone/>
              <a:defRPr sz="6000">
                <a:solidFill>
                  <a:srgbClr val="111111"/>
                </a:solidFill>
              </a:defRPr>
            </a:lvl5pPr>
            <a:lvl6pPr lvl="5" algn="ctr">
              <a:spcBef>
                <a:spcPts val="0"/>
              </a:spcBef>
              <a:spcAft>
                <a:spcPts val="0"/>
              </a:spcAft>
              <a:buClr>
                <a:srgbClr val="111111"/>
              </a:buClr>
              <a:buSzPts val="6000"/>
              <a:buNone/>
              <a:defRPr sz="6000">
                <a:solidFill>
                  <a:srgbClr val="111111"/>
                </a:solidFill>
              </a:defRPr>
            </a:lvl6pPr>
            <a:lvl7pPr lvl="6" algn="ctr">
              <a:spcBef>
                <a:spcPts val="0"/>
              </a:spcBef>
              <a:spcAft>
                <a:spcPts val="0"/>
              </a:spcAft>
              <a:buClr>
                <a:srgbClr val="111111"/>
              </a:buClr>
              <a:buSzPts val="6000"/>
              <a:buNone/>
              <a:defRPr sz="6000">
                <a:solidFill>
                  <a:srgbClr val="111111"/>
                </a:solidFill>
              </a:defRPr>
            </a:lvl7pPr>
            <a:lvl8pPr lvl="7" algn="ctr">
              <a:spcBef>
                <a:spcPts val="0"/>
              </a:spcBef>
              <a:spcAft>
                <a:spcPts val="0"/>
              </a:spcAft>
              <a:buClr>
                <a:srgbClr val="111111"/>
              </a:buClr>
              <a:buSzPts val="6000"/>
              <a:buNone/>
              <a:defRPr sz="6000">
                <a:solidFill>
                  <a:srgbClr val="111111"/>
                </a:solidFill>
              </a:defRPr>
            </a:lvl8pPr>
            <a:lvl9pPr lvl="8" algn="ctr">
              <a:spcBef>
                <a:spcPts val="0"/>
              </a:spcBef>
              <a:spcAft>
                <a:spcPts val="0"/>
              </a:spcAft>
              <a:buClr>
                <a:srgbClr val="111111"/>
              </a:buClr>
              <a:buSzPts val="6000"/>
              <a:buNone/>
              <a:defRPr sz="6000">
                <a:solidFill>
                  <a:srgbClr val="11111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1169100" y="53339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533400" y="3939900"/>
            <a:ext cx="5270100" cy="1546500"/>
          </a:xfrm>
          <a:prstGeom prst="rect">
            <a:avLst/>
          </a:prstGeom>
          <a:ln cap="flat" cmpd="sng" w="114300">
            <a:solidFill>
              <a:srgbClr val="000000"/>
            </a:solidFill>
            <a:prstDash val="solid"/>
            <a:round/>
            <a:headEnd len="sm" w="sm" type="none"/>
            <a:tailEnd len="sm" w="sm" type="none"/>
          </a:ln>
        </p:spPr>
        <p:txBody>
          <a:bodyPr anchorCtr="0" anchor="b"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 name="Google Shape;15;p3"/>
          <p:cNvSpPr txBox="1"/>
          <p:nvPr>
            <p:ph idx="1" type="subTitle"/>
          </p:nvPr>
        </p:nvSpPr>
        <p:spPr>
          <a:xfrm>
            <a:off x="533400" y="5684600"/>
            <a:ext cx="7783500" cy="639900"/>
          </a:xfrm>
          <a:prstGeom prst="rect">
            <a:avLst/>
          </a:prstGeom>
        </p:spPr>
        <p:txBody>
          <a:bodyPr anchorCtr="0" anchor="t" bIns="91425" lIns="91425" spcFirstLastPara="1" rIns="91425" wrap="square" tIns="91425"/>
          <a:lstStyle>
            <a:lvl1pPr lvl="0" rtl="0">
              <a:spcBef>
                <a:spcPts val="0"/>
              </a:spcBef>
              <a:spcAft>
                <a:spcPts val="0"/>
              </a:spcAft>
              <a:buClr>
                <a:srgbClr val="111111"/>
              </a:buClr>
              <a:buSzPts val="2600"/>
              <a:buNone/>
              <a:defRPr i="1" sz="2600"/>
            </a:lvl1pPr>
            <a:lvl2pPr lvl="1" rtl="0">
              <a:spcBef>
                <a:spcPts val="0"/>
              </a:spcBef>
              <a:spcAft>
                <a:spcPts val="0"/>
              </a:spcAft>
              <a:buClr>
                <a:srgbClr val="111111"/>
              </a:buClr>
              <a:buSzPts val="2600"/>
              <a:buNone/>
              <a:defRPr i="1" sz="2600"/>
            </a:lvl2pPr>
            <a:lvl3pPr lvl="2" rtl="0">
              <a:spcBef>
                <a:spcPts val="0"/>
              </a:spcBef>
              <a:spcAft>
                <a:spcPts val="0"/>
              </a:spcAft>
              <a:buClr>
                <a:srgbClr val="111111"/>
              </a:buClr>
              <a:buSzPts val="2600"/>
              <a:buNone/>
              <a:defRPr i="1" sz="2600"/>
            </a:lvl3pPr>
            <a:lvl4pPr lvl="3" rtl="0">
              <a:spcBef>
                <a:spcPts val="0"/>
              </a:spcBef>
              <a:spcAft>
                <a:spcPts val="0"/>
              </a:spcAft>
              <a:buClr>
                <a:srgbClr val="111111"/>
              </a:buClr>
              <a:buSzPts val="2600"/>
              <a:buNone/>
              <a:defRPr i="1" sz="2600"/>
            </a:lvl4pPr>
            <a:lvl5pPr lvl="4" rtl="0">
              <a:spcBef>
                <a:spcPts val="0"/>
              </a:spcBef>
              <a:spcAft>
                <a:spcPts val="0"/>
              </a:spcAft>
              <a:buClr>
                <a:srgbClr val="111111"/>
              </a:buClr>
              <a:buSzPts val="2600"/>
              <a:buNone/>
              <a:defRPr i="1" sz="2600"/>
            </a:lvl5pPr>
            <a:lvl6pPr lvl="5" rtl="0">
              <a:spcBef>
                <a:spcPts val="0"/>
              </a:spcBef>
              <a:spcAft>
                <a:spcPts val="0"/>
              </a:spcAft>
              <a:buClr>
                <a:srgbClr val="111111"/>
              </a:buClr>
              <a:buSzPts val="2600"/>
              <a:buNone/>
              <a:defRPr i="1" sz="2600"/>
            </a:lvl6pPr>
            <a:lvl7pPr lvl="6" rtl="0">
              <a:spcBef>
                <a:spcPts val="0"/>
              </a:spcBef>
              <a:spcAft>
                <a:spcPts val="0"/>
              </a:spcAft>
              <a:buClr>
                <a:srgbClr val="111111"/>
              </a:buClr>
              <a:buSzPts val="2600"/>
              <a:buNone/>
              <a:defRPr i="1" sz="2600"/>
            </a:lvl7pPr>
            <a:lvl8pPr lvl="7" rtl="0">
              <a:spcBef>
                <a:spcPts val="0"/>
              </a:spcBef>
              <a:spcAft>
                <a:spcPts val="0"/>
              </a:spcAft>
              <a:buClr>
                <a:srgbClr val="111111"/>
              </a:buClr>
              <a:buSzPts val="2600"/>
              <a:buNone/>
              <a:defRPr i="1" sz="2600"/>
            </a:lvl8pPr>
            <a:lvl9pPr lvl="8" rtl="0">
              <a:spcBef>
                <a:spcPts val="0"/>
              </a:spcBef>
              <a:spcAft>
                <a:spcPts val="0"/>
              </a:spcAft>
              <a:buClr>
                <a:srgbClr val="111111"/>
              </a:buClr>
              <a:buSzPts val="2600"/>
              <a:buNone/>
              <a:defRPr i="1" sz="2600"/>
            </a:lvl9pPr>
          </a:lstStyle>
          <a:p/>
        </p:txBody>
      </p:sp>
      <p:sp>
        <p:nvSpPr>
          <p:cNvPr id="16" name="Google Shape;16;p3"/>
          <p:cNvSpPr txBox="1"/>
          <p:nvPr>
            <p:ph idx="12" type="sldNum"/>
          </p:nvPr>
        </p:nvSpPr>
        <p:spPr>
          <a:xfrm>
            <a:off x="533409" y="62905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7" name="Shape 17"/>
        <p:cNvGrpSpPr/>
        <p:nvPr/>
      </p:nvGrpSpPr>
      <p:grpSpPr>
        <a:xfrm>
          <a:off x="0" y="0"/>
          <a:ext cx="0" cy="0"/>
          <a:chOff x="0" y="0"/>
          <a:chExt cx="0" cy="0"/>
        </a:xfrm>
      </p:grpSpPr>
      <p:sp>
        <p:nvSpPr>
          <p:cNvPr id="18" name="Google Shape;18;p4"/>
          <p:cNvSpPr/>
          <p:nvPr/>
        </p:nvSpPr>
        <p:spPr>
          <a:xfrm>
            <a:off x="1169100" y="96180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2402275" y="1641175"/>
            <a:ext cx="5573700" cy="4035600"/>
          </a:xfrm>
          <a:prstGeom prst="rect">
            <a:avLst/>
          </a:prstGeom>
        </p:spPr>
        <p:txBody>
          <a:bodyPr anchorCtr="0" anchor="t" bIns="91425" lIns="91425" spcFirstLastPara="1" rIns="91425" wrap="square" tIns="91425"/>
          <a:lstStyle>
            <a:lvl1pPr indent="-469900" lvl="0" marL="457200" rtl="0">
              <a:spcBef>
                <a:spcPts val="600"/>
              </a:spcBef>
              <a:spcAft>
                <a:spcPts val="0"/>
              </a:spcAft>
              <a:buSzPts val="3800"/>
              <a:buFont typeface="Georgia"/>
              <a:buChar char="□"/>
              <a:defRPr i="1" sz="3800">
                <a:latin typeface="Georgia"/>
                <a:ea typeface="Georgia"/>
                <a:cs typeface="Georgia"/>
                <a:sym typeface="Georgia"/>
              </a:defRPr>
            </a:lvl1pPr>
            <a:lvl2pPr indent="-469900" lvl="1" marL="914400" rtl="0">
              <a:spcBef>
                <a:spcPts val="0"/>
              </a:spcBef>
              <a:spcAft>
                <a:spcPts val="0"/>
              </a:spcAft>
              <a:buSzPts val="3800"/>
              <a:buFont typeface="Georgia"/>
              <a:buChar char="■"/>
              <a:defRPr i="1" sz="3800">
                <a:latin typeface="Georgia"/>
                <a:ea typeface="Georgia"/>
                <a:cs typeface="Georgia"/>
                <a:sym typeface="Georgia"/>
              </a:defRPr>
            </a:lvl2pPr>
            <a:lvl3pPr indent="-469900" lvl="2" marL="1371600" rtl="0">
              <a:spcBef>
                <a:spcPts val="0"/>
              </a:spcBef>
              <a:spcAft>
                <a:spcPts val="0"/>
              </a:spcAft>
              <a:buSzPts val="3800"/>
              <a:buFont typeface="Georgia"/>
              <a:buChar char="▣"/>
              <a:defRPr i="1" sz="3800">
                <a:latin typeface="Georgia"/>
                <a:ea typeface="Georgia"/>
                <a:cs typeface="Georgia"/>
                <a:sym typeface="Georgia"/>
              </a:defRPr>
            </a:lvl3pPr>
            <a:lvl4pPr indent="-469900" lvl="3" marL="1828800" rtl="0">
              <a:spcBef>
                <a:spcPts val="0"/>
              </a:spcBef>
              <a:spcAft>
                <a:spcPts val="0"/>
              </a:spcAft>
              <a:buSzPts val="3800"/>
              <a:buFont typeface="Georgia"/>
              <a:buChar char="●"/>
              <a:defRPr i="1" sz="3800">
                <a:latin typeface="Georgia"/>
                <a:ea typeface="Georgia"/>
                <a:cs typeface="Georgia"/>
                <a:sym typeface="Georgia"/>
              </a:defRPr>
            </a:lvl4pPr>
            <a:lvl5pPr indent="-469900" lvl="4" marL="2286000" rtl="0">
              <a:spcBef>
                <a:spcPts val="0"/>
              </a:spcBef>
              <a:spcAft>
                <a:spcPts val="0"/>
              </a:spcAft>
              <a:buSzPts val="3800"/>
              <a:buFont typeface="Georgia"/>
              <a:buChar char="○"/>
              <a:defRPr i="1" sz="3800">
                <a:latin typeface="Georgia"/>
                <a:ea typeface="Georgia"/>
                <a:cs typeface="Georgia"/>
                <a:sym typeface="Georgia"/>
              </a:defRPr>
            </a:lvl5pPr>
            <a:lvl6pPr indent="-469900" lvl="5" marL="2743200" rtl="0">
              <a:spcBef>
                <a:spcPts val="0"/>
              </a:spcBef>
              <a:spcAft>
                <a:spcPts val="0"/>
              </a:spcAft>
              <a:buSzPts val="3800"/>
              <a:buFont typeface="Georgia"/>
              <a:buChar char="■"/>
              <a:defRPr i="1" sz="3800">
                <a:latin typeface="Georgia"/>
                <a:ea typeface="Georgia"/>
                <a:cs typeface="Georgia"/>
                <a:sym typeface="Georgia"/>
              </a:defRPr>
            </a:lvl6pPr>
            <a:lvl7pPr indent="-469900" lvl="6" marL="3200400" rtl="0">
              <a:spcBef>
                <a:spcPts val="0"/>
              </a:spcBef>
              <a:spcAft>
                <a:spcPts val="0"/>
              </a:spcAft>
              <a:buSzPts val="3800"/>
              <a:buFont typeface="Georgia"/>
              <a:buChar char="●"/>
              <a:defRPr i="1" sz="3800">
                <a:latin typeface="Georgia"/>
                <a:ea typeface="Georgia"/>
                <a:cs typeface="Georgia"/>
                <a:sym typeface="Georgia"/>
              </a:defRPr>
            </a:lvl7pPr>
            <a:lvl8pPr indent="-469900" lvl="7" marL="3657600" rtl="0">
              <a:spcBef>
                <a:spcPts val="0"/>
              </a:spcBef>
              <a:spcAft>
                <a:spcPts val="0"/>
              </a:spcAft>
              <a:buSzPts val="3800"/>
              <a:buFont typeface="Georgia"/>
              <a:buChar char="○"/>
              <a:defRPr i="1" sz="3800">
                <a:latin typeface="Georgia"/>
                <a:ea typeface="Georgia"/>
                <a:cs typeface="Georgia"/>
                <a:sym typeface="Georgia"/>
              </a:defRPr>
            </a:lvl8pPr>
            <a:lvl9pPr indent="-469900" lvl="8" marL="4114800">
              <a:spcBef>
                <a:spcPts val="0"/>
              </a:spcBef>
              <a:spcAft>
                <a:spcPts val="0"/>
              </a:spcAft>
              <a:buSzPts val="3800"/>
              <a:buFont typeface="Georgia"/>
              <a:buChar char="■"/>
              <a:defRPr i="1" sz="3800">
                <a:latin typeface="Georgia"/>
                <a:ea typeface="Georgia"/>
                <a:cs typeface="Georgia"/>
                <a:sym typeface="Georgia"/>
              </a:defRPr>
            </a:lvl9pPr>
          </a:lstStyle>
          <a:p/>
        </p:txBody>
      </p:sp>
      <p:sp>
        <p:nvSpPr>
          <p:cNvPr id="20" name="Google Shape;20;p4"/>
          <p:cNvSpPr txBox="1"/>
          <p:nvPr/>
        </p:nvSpPr>
        <p:spPr>
          <a:xfrm>
            <a:off x="208375" y="579332"/>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rgbClr val="FF0000"/>
                </a:solidFill>
              </a:rPr>
              <a:t>“</a:t>
            </a:r>
            <a:endParaRPr b="1" sz="10000">
              <a:solidFill>
                <a:srgbClr val="FF0000"/>
              </a:solidFill>
            </a:endParaRPr>
          </a:p>
        </p:txBody>
      </p:sp>
      <p:sp>
        <p:nvSpPr>
          <p:cNvPr id="21" name="Google Shape;21;p4"/>
          <p:cNvSpPr/>
          <p:nvPr/>
        </p:nvSpPr>
        <p:spPr>
          <a:xfrm>
            <a:off x="539122" y="539122"/>
            <a:ext cx="1295700" cy="1295700"/>
          </a:xfrm>
          <a:prstGeom prst="rect">
            <a:avLst/>
          </a:prstGeom>
          <a:noFill/>
          <a:ln cap="flat" cmpd="sng" w="76200">
            <a:solidFill>
              <a:srgbClr val="FF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3" name="Shape 23"/>
        <p:cNvGrpSpPr/>
        <p:nvPr/>
      </p:nvGrpSpPr>
      <p:grpSpPr>
        <a:xfrm>
          <a:off x="0" y="0"/>
          <a:ext cx="0" cy="0"/>
          <a:chOff x="0" y="0"/>
          <a:chExt cx="0" cy="0"/>
        </a:xfrm>
      </p:grpSpPr>
      <p:sp>
        <p:nvSpPr>
          <p:cNvPr id="24" name="Google Shape;24;p5"/>
          <p:cNvSpPr/>
          <p:nvPr/>
        </p:nvSpPr>
        <p:spPr>
          <a:xfrm>
            <a:off x="1169100" y="96180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533400" y="533400"/>
            <a:ext cx="2106600" cy="13092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6" name="Google Shape;26;p5"/>
          <p:cNvSpPr txBox="1"/>
          <p:nvPr>
            <p:ph idx="1" type="body"/>
          </p:nvPr>
        </p:nvSpPr>
        <p:spPr>
          <a:xfrm>
            <a:off x="3203050" y="1205250"/>
            <a:ext cx="5185200" cy="4899600"/>
          </a:xfrm>
          <a:prstGeom prst="rect">
            <a:avLst/>
          </a:prstGeom>
        </p:spPr>
        <p:txBody>
          <a:bodyPr anchorCtr="0" anchor="t" bIns="91425" lIns="91425" spcFirstLastPara="1" rIns="91425" wrap="square" tIns="91425"/>
          <a:lstStyle>
            <a:lvl1pPr indent="-406400" lvl="0" marL="457200">
              <a:spcBef>
                <a:spcPts val="600"/>
              </a:spcBef>
              <a:spcAft>
                <a:spcPts val="0"/>
              </a:spcAft>
              <a:buSzPts val="2800"/>
              <a:buChar char="□"/>
              <a:defRPr sz="28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27" name="Google Shape;27;p5"/>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a:off x="1169100" y="96180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533400" y="533400"/>
            <a:ext cx="2106600" cy="13092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1" name="Google Shape;31;p6"/>
          <p:cNvSpPr txBox="1"/>
          <p:nvPr>
            <p:ph idx="1" type="body"/>
          </p:nvPr>
        </p:nvSpPr>
        <p:spPr>
          <a:xfrm>
            <a:off x="3012775" y="1403325"/>
            <a:ext cx="2597400" cy="47094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2" type="body"/>
          </p:nvPr>
        </p:nvSpPr>
        <p:spPr>
          <a:xfrm>
            <a:off x="5766772" y="1403325"/>
            <a:ext cx="2597400" cy="47094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3" name="Google Shape;33;p6"/>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4" name="Shape 34"/>
        <p:cNvGrpSpPr/>
        <p:nvPr/>
      </p:nvGrpSpPr>
      <p:grpSpPr>
        <a:xfrm>
          <a:off x="0" y="0"/>
          <a:ext cx="0" cy="0"/>
          <a:chOff x="0" y="0"/>
          <a:chExt cx="0" cy="0"/>
        </a:xfrm>
      </p:grpSpPr>
      <p:sp>
        <p:nvSpPr>
          <p:cNvPr id="35" name="Google Shape;35;p7"/>
          <p:cNvSpPr/>
          <p:nvPr/>
        </p:nvSpPr>
        <p:spPr>
          <a:xfrm>
            <a:off x="1169100" y="96180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533400" y="533400"/>
            <a:ext cx="2106600" cy="13092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7" name="Google Shape;37;p7"/>
          <p:cNvSpPr txBox="1"/>
          <p:nvPr>
            <p:ph idx="1" type="body"/>
          </p:nvPr>
        </p:nvSpPr>
        <p:spPr>
          <a:xfrm>
            <a:off x="1442950" y="2069300"/>
            <a:ext cx="2233500" cy="4019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8" name="Google Shape;38;p7"/>
          <p:cNvSpPr txBox="1"/>
          <p:nvPr>
            <p:ph idx="2" type="body"/>
          </p:nvPr>
        </p:nvSpPr>
        <p:spPr>
          <a:xfrm>
            <a:off x="3790875" y="2069300"/>
            <a:ext cx="2233500" cy="4019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9" name="Google Shape;39;p7"/>
          <p:cNvSpPr txBox="1"/>
          <p:nvPr>
            <p:ph idx="3" type="body"/>
          </p:nvPr>
        </p:nvSpPr>
        <p:spPr>
          <a:xfrm>
            <a:off x="6138800" y="2069300"/>
            <a:ext cx="2233500" cy="4019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0" name="Google Shape;40;p7"/>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1" name="Shape 41"/>
        <p:cNvGrpSpPr/>
        <p:nvPr/>
      </p:nvGrpSpPr>
      <p:grpSpPr>
        <a:xfrm>
          <a:off x="0" y="0"/>
          <a:ext cx="0" cy="0"/>
          <a:chOff x="0" y="0"/>
          <a:chExt cx="0" cy="0"/>
        </a:xfrm>
      </p:grpSpPr>
      <p:sp>
        <p:nvSpPr>
          <p:cNvPr id="42" name="Google Shape;42;p8"/>
          <p:cNvSpPr/>
          <p:nvPr/>
        </p:nvSpPr>
        <p:spPr>
          <a:xfrm>
            <a:off x="1169100" y="96180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type="title"/>
          </p:nvPr>
        </p:nvSpPr>
        <p:spPr>
          <a:xfrm>
            <a:off x="533400" y="533400"/>
            <a:ext cx="2106600" cy="13092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4" name="Google Shape;44;p8"/>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9"/>
          <p:cNvSpPr/>
          <p:nvPr/>
        </p:nvSpPr>
        <p:spPr>
          <a:xfrm>
            <a:off x="1169100" y="533390"/>
            <a:ext cx="74415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idx="1" type="body"/>
          </p:nvPr>
        </p:nvSpPr>
        <p:spPr>
          <a:xfrm>
            <a:off x="533400" y="5631900"/>
            <a:ext cx="2106600" cy="692700"/>
          </a:xfrm>
          <a:prstGeom prst="rect">
            <a:avLst/>
          </a:prstGeom>
          <a:ln cap="flat" cmpd="sng" w="76200">
            <a:solidFill>
              <a:srgbClr val="FF0000"/>
            </a:solidFill>
            <a:prstDash val="solid"/>
            <a:miter lim="8000"/>
            <a:headEnd len="sm" w="sm" type="none"/>
            <a:tailEnd len="sm" w="sm" type="none"/>
          </a:ln>
        </p:spPr>
        <p:txBody>
          <a:bodyPr anchorCtr="0" anchor="b" bIns="91425" lIns="91425" spcFirstLastPara="1" rIns="91425" wrap="square" tIns="91425"/>
          <a:lstStyle>
            <a:lvl1pPr indent="-228600" lvl="0" marL="457200">
              <a:spcBef>
                <a:spcPts val="360"/>
              </a:spcBef>
              <a:spcAft>
                <a:spcPts val="0"/>
              </a:spcAft>
              <a:buSzPts val="1800"/>
              <a:buNone/>
              <a:defRPr sz="1800">
                <a:solidFill>
                  <a:srgbClr val="999999"/>
                </a:solidFill>
              </a:defRPr>
            </a:lvl1pPr>
          </a:lstStyle>
          <a:p/>
        </p:txBody>
      </p:sp>
      <p:sp>
        <p:nvSpPr>
          <p:cNvPr id="48" name="Google Shape;48;p9"/>
          <p:cNvSpPr txBox="1"/>
          <p:nvPr>
            <p:ph idx="12" type="sldNum"/>
          </p:nvPr>
        </p:nvSpPr>
        <p:spPr>
          <a:xfrm>
            <a:off x="533409" y="5071352"/>
            <a:ext cx="548700" cy="525000"/>
          </a:xfrm>
          <a:prstGeom prst="rect">
            <a:avLst/>
          </a:prstGeom>
        </p:spPr>
        <p:txBody>
          <a:bodyPr anchorCtr="0" anchor="t" bIns="91425" lIns="91425" spcFirstLastPara="1" rIns="91425" wrap="square" tIns="91425">
            <a:noAutofit/>
          </a:bodyPr>
          <a:lstStyle>
            <a:lvl1pPr lvl="0">
              <a:buNone/>
              <a:defRPr>
                <a:solidFill>
                  <a:srgbClr val="999999"/>
                </a:solidFill>
              </a:defRPr>
            </a:lvl1pPr>
            <a:lvl2pPr lvl="1">
              <a:buNone/>
              <a:defRPr>
                <a:solidFill>
                  <a:srgbClr val="999999"/>
                </a:solidFill>
              </a:defRPr>
            </a:lvl2pPr>
            <a:lvl3pPr lvl="2">
              <a:buNone/>
              <a:defRPr>
                <a:solidFill>
                  <a:srgbClr val="999999"/>
                </a:solidFill>
              </a:defRPr>
            </a:lvl3pPr>
            <a:lvl4pPr lvl="3">
              <a:buNone/>
              <a:defRPr>
                <a:solidFill>
                  <a:srgbClr val="999999"/>
                </a:solidFill>
              </a:defRPr>
            </a:lvl4pPr>
            <a:lvl5pPr lvl="4">
              <a:buNone/>
              <a:defRPr>
                <a:solidFill>
                  <a:srgbClr val="999999"/>
                </a:solidFill>
              </a:defRPr>
            </a:lvl5pPr>
            <a:lvl6pPr lvl="5">
              <a:buNone/>
              <a:defRPr>
                <a:solidFill>
                  <a:srgbClr val="999999"/>
                </a:solidFill>
              </a:defRPr>
            </a:lvl6pPr>
            <a:lvl7pPr lvl="6">
              <a:buNone/>
              <a:defRPr>
                <a:solidFill>
                  <a:srgbClr val="999999"/>
                </a:solidFill>
              </a:defRPr>
            </a:lvl7pPr>
            <a:lvl8pPr lvl="7">
              <a:buNone/>
              <a:defRPr>
                <a:solidFill>
                  <a:srgbClr val="999999"/>
                </a:solidFill>
              </a:defRPr>
            </a:lvl8pPr>
            <a:lvl9pPr lvl="8">
              <a:buNone/>
              <a:defRPr>
                <a:solidFill>
                  <a:srgbClr val="999999"/>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0"/>
          <p:cNvSpPr/>
          <p:nvPr/>
        </p:nvSpPr>
        <p:spPr>
          <a:xfrm>
            <a:off x="759900" y="747600"/>
            <a:ext cx="7624200" cy="536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txBox="1"/>
          <p:nvPr>
            <p:ph idx="12" type="sldNum"/>
          </p:nvPr>
        </p:nvSpPr>
        <p:spPr>
          <a:xfrm>
            <a:off x="4297650" y="6290552"/>
            <a:ext cx="5487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3400" y="533400"/>
            <a:ext cx="2106600" cy="1309200"/>
          </a:xfrm>
          <a:prstGeom prst="rect">
            <a:avLst/>
          </a:prstGeom>
          <a:noFill/>
          <a:ln cap="flat" cmpd="sng" w="76200">
            <a:solidFill>
              <a:srgbClr val="FF0000"/>
            </a:solidFill>
            <a:prstDash val="solid"/>
            <a:miter lim="8000"/>
            <a:headEnd len="sm" w="sm" type="none"/>
            <a:tailEnd len="sm" w="sm" type="none"/>
          </a:ln>
        </p:spPr>
        <p:txBody>
          <a:bodyPr anchorCtr="0" anchor="t" bIns="91425" lIns="91425" spcFirstLastPara="1" rIns="91425" wrap="square" tIns="91425"/>
          <a:lstStyle>
            <a:lvl1pPr lv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1pPr>
            <a:lvl2pPr lvl="1">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2pPr>
            <a:lvl3pPr lvl="2">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3pPr>
            <a:lvl4pPr lvl="3">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4pPr>
            <a:lvl5pPr lvl="4">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5pPr>
            <a:lvl6pPr lvl="5">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6pPr>
            <a:lvl7pPr lvl="6">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7pPr>
            <a:lvl8pPr lvl="7">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8pPr>
            <a:lvl9pPr lvl="8">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9pPr>
          </a:lstStyle>
          <a:p/>
        </p:txBody>
      </p:sp>
      <p:sp>
        <p:nvSpPr>
          <p:cNvPr id="7" name="Google Shape;7;p1"/>
          <p:cNvSpPr txBox="1"/>
          <p:nvPr>
            <p:ph idx="1" type="body"/>
          </p:nvPr>
        </p:nvSpPr>
        <p:spPr>
          <a:xfrm>
            <a:off x="3203050" y="1205250"/>
            <a:ext cx="5185200" cy="48996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999999"/>
              </a:buClr>
              <a:buSzPts val="3000"/>
              <a:buFont typeface="Georgia"/>
              <a:buChar char="□"/>
              <a:defRPr sz="3000">
                <a:solidFill>
                  <a:srgbClr val="111111"/>
                </a:solidFill>
                <a:latin typeface="Georgia"/>
                <a:ea typeface="Georgia"/>
                <a:cs typeface="Georgia"/>
                <a:sym typeface="Georgia"/>
              </a:defRPr>
            </a:lvl1pPr>
            <a:lvl2pPr indent="-381000" lvl="1" marL="91440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2pPr>
            <a:lvl3pPr indent="-381000" lvl="2" marL="137160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3pPr>
            <a:lvl4pPr indent="-342900" lvl="3" marL="18288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4pPr>
            <a:lvl5pPr indent="-342900" lvl="4" marL="22860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5pPr>
            <a:lvl6pPr indent="-342900" lvl="5" marL="27432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6pPr>
            <a:lvl7pPr indent="-342900" lvl="6" marL="32004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7pPr>
            <a:lvl8pPr indent="-342900" lvl="7" marL="36576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8pPr>
            <a:lvl9pPr indent="-342900" lvl="8" marL="41148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9pPr>
          </a:lstStyle>
          <a:p/>
        </p:txBody>
      </p:sp>
      <p:sp>
        <p:nvSpPr>
          <p:cNvPr id="8" name="Google Shape;8;p1"/>
          <p:cNvSpPr txBox="1"/>
          <p:nvPr>
            <p:ph idx="12" type="sldNum"/>
          </p:nvPr>
        </p:nvSpPr>
        <p:spPr>
          <a:xfrm>
            <a:off x="533409" y="6061952"/>
            <a:ext cx="548700" cy="525000"/>
          </a:xfrm>
          <a:prstGeom prst="rect">
            <a:avLst/>
          </a:prstGeom>
          <a:noFill/>
          <a:ln>
            <a:noFill/>
          </a:ln>
        </p:spPr>
        <p:txBody>
          <a:bodyPr anchorCtr="0" anchor="t" bIns="91425" lIns="91425" spcFirstLastPara="1" rIns="91425" wrap="square" tIns="91425">
            <a:noAutofit/>
          </a:bodyPr>
          <a:lstStyle>
            <a:lvl1pPr lvl="0">
              <a:buNone/>
              <a:defRPr sz="1300">
                <a:solidFill>
                  <a:srgbClr val="B7B7B7"/>
                </a:solidFill>
                <a:latin typeface="Roboto Slab"/>
                <a:ea typeface="Roboto Slab"/>
                <a:cs typeface="Roboto Slab"/>
                <a:sym typeface="Roboto Slab"/>
              </a:defRPr>
            </a:lvl1pPr>
            <a:lvl2pPr lvl="1">
              <a:buNone/>
              <a:defRPr sz="1300">
                <a:solidFill>
                  <a:srgbClr val="B7B7B7"/>
                </a:solidFill>
                <a:latin typeface="Roboto Slab"/>
                <a:ea typeface="Roboto Slab"/>
                <a:cs typeface="Roboto Slab"/>
                <a:sym typeface="Roboto Slab"/>
              </a:defRPr>
            </a:lvl2pPr>
            <a:lvl3pPr lvl="2">
              <a:buNone/>
              <a:defRPr sz="1300">
                <a:solidFill>
                  <a:srgbClr val="B7B7B7"/>
                </a:solidFill>
                <a:latin typeface="Roboto Slab"/>
                <a:ea typeface="Roboto Slab"/>
                <a:cs typeface="Roboto Slab"/>
                <a:sym typeface="Roboto Slab"/>
              </a:defRPr>
            </a:lvl3pPr>
            <a:lvl4pPr lvl="3">
              <a:buNone/>
              <a:defRPr sz="1300">
                <a:solidFill>
                  <a:srgbClr val="B7B7B7"/>
                </a:solidFill>
                <a:latin typeface="Roboto Slab"/>
                <a:ea typeface="Roboto Slab"/>
                <a:cs typeface="Roboto Slab"/>
                <a:sym typeface="Roboto Slab"/>
              </a:defRPr>
            </a:lvl4pPr>
            <a:lvl5pPr lvl="4">
              <a:buNone/>
              <a:defRPr sz="1300">
                <a:solidFill>
                  <a:srgbClr val="B7B7B7"/>
                </a:solidFill>
                <a:latin typeface="Roboto Slab"/>
                <a:ea typeface="Roboto Slab"/>
                <a:cs typeface="Roboto Slab"/>
                <a:sym typeface="Roboto Slab"/>
              </a:defRPr>
            </a:lvl5pPr>
            <a:lvl6pPr lvl="5">
              <a:buNone/>
              <a:defRPr sz="1300">
                <a:solidFill>
                  <a:srgbClr val="B7B7B7"/>
                </a:solidFill>
                <a:latin typeface="Roboto Slab"/>
                <a:ea typeface="Roboto Slab"/>
                <a:cs typeface="Roboto Slab"/>
                <a:sym typeface="Roboto Slab"/>
              </a:defRPr>
            </a:lvl6pPr>
            <a:lvl7pPr lvl="6">
              <a:buNone/>
              <a:defRPr sz="1300">
                <a:solidFill>
                  <a:srgbClr val="B7B7B7"/>
                </a:solidFill>
                <a:latin typeface="Roboto Slab"/>
                <a:ea typeface="Roboto Slab"/>
                <a:cs typeface="Roboto Slab"/>
                <a:sym typeface="Roboto Slab"/>
              </a:defRPr>
            </a:lvl7pPr>
            <a:lvl8pPr lvl="7">
              <a:buNone/>
              <a:defRPr sz="1300">
                <a:solidFill>
                  <a:srgbClr val="B7B7B7"/>
                </a:solidFill>
                <a:latin typeface="Roboto Slab"/>
                <a:ea typeface="Roboto Slab"/>
                <a:cs typeface="Roboto Slab"/>
                <a:sym typeface="Roboto Slab"/>
              </a:defRPr>
            </a:lvl8pPr>
            <a:lvl9pPr lvl="8">
              <a:buNone/>
              <a:defRPr sz="1300">
                <a:solidFill>
                  <a:srgbClr val="B7B7B7"/>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11"/>
          <p:cNvPicPr preferRelativeResize="0"/>
          <p:nvPr/>
        </p:nvPicPr>
        <p:blipFill rotWithShape="1">
          <a:blip r:embed="rId3">
            <a:alphaModFix amt="50000"/>
          </a:blip>
          <a:srcRect b="13024" l="31371" r="39427" t="15922"/>
          <a:stretch/>
        </p:blipFill>
        <p:spPr>
          <a:xfrm>
            <a:off x="2657575" y="903952"/>
            <a:ext cx="1482875" cy="3608150"/>
          </a:xfrm>
          <a:prstGeom prst="rect">
            <a:avLst/>
          </a:prstGeom>
          <a:noFill/>
          <a:ln>
            <a:noFill/>
          </a:ln>
        </p:spPr>
      </p:pic>
      <p:pic>
        <p:nvPicPr>
          <p:cNvPr id="57" name="Google Shape;57;p11"/>
          <p:cNvPicPr preferRelativeResize="0"/>
          <p:nvPr/>
        </p:nvPicPr>
        <p:blipFill rotWithShape="1">
          <a:blip r:embed="rId4">
            <a:alphaModFix amt="50000"/>
          </a:blip>
          <a:srcRect b="18923" l="57890" r="23366" t="0"/>
          <a:stretch/>
        </p:blipFill>
        <p:spPr>
          <a:xfrm>
            <a:off x="4140450" y="903952"/>
            <a:ext cx="1482876" cy="3608148"/>
          </a:xfrm>
          <a:prstGeom prst="rect">
            <a:avLst/>
          </a:prstGeom>
          <a:noFill/>
          <a:ln>
            <a:noFill/>
          </a:ln>
        </p:spPr>
      </p:pic>
      <p:pic>
        <p:nvPicPr>
          <p:cNvPr id="58" name="Google Shape;58;p11"/>
          <p:cNvPicPr preferRelativeResize="0"/>
          <p:nvPr/>
        </p:nvPicPr>
        <p:blipFill rotWithShape="1">
          <a:blip r:embed="rId5">
            <a:alphaModFix amt="50000"/>
          </a:blip>
          <a:srcRect b="23150" l="52234" r="24768" t="2194"/>
          <a:stretch/>
        </p:blipFill>
        <p:spPr>
          <a:xfrm>
            <a:off x="5623325" y="903950"/>
            <a:ext cx="1482875" cy="3608150"/>
          </a:xfrm>
          <a:prstGeom prst="rect">
            <a:avLst/>
          </a:prstGeom>
          <a:noFill/>
          <a:ln>
            <a:noFill/>
          </a:ln>
        </p:spPr>
      </p:pic>
      <p:pic>
        <p:nvPicPr>
          <p:cNvPr id="59" name="Google Shape;59;p11"/>
          <p:cNvPicPr preferRelativeResize="0"/>
          <p:nvPr/>
        </p:nvPicPr>
        <p:blipFill rotWithShape="1">
          <a:blip r:embed="rId6">
            <a:alphaModFix amt="50000"/>
          </a:blip>
          <a:srcRect b="3288" l="51673" r="23520" t="0"/>
          <a:stretch/>
        </p:blipFill>
        <p:spPr>
          <a:xfrm>
            <a:off x="1174700" y="903950"/>
            <a:ext cx="1482875" cy="3608150"/>
          </a:xfrm>
          <a:prstGeom prst="rect">
            <a:avLst/>
          </a:prstGeom>
          <a:noFill/>
          <a:ln>
            <a:noFill/>
          </a:ln>
        </p:spPr>
      </p:pic>
      <p:pic>
        <p:nvPicPr>
          <p:cNvPr id="60" name="Google Shape;60;p11"/>
          <p:cNvPicPr preferRelativeResize="0"/>
          <p:nvPr/>
        </p:nvPicPr>
        <p:blipFill rotWithShape="1">
          <a:blip r:embed="rId7">
            <a:alphaModFix amt="50000"/>
          </a:blip>
          <a:srcRect b="12198" l="39631" r="26148" t="4537"/>
          <a:stretch/>
        </p:blipFill>
        <p:spPr>
          <a:xfrm>
            <a:off x="7106200" y="903951"/>
            <a:ext cx="1482875" cy="3608150"/>
          </a:xfrm>
          <a:prstGeom prst="rect">
            <a:avLst/>
          </a:prstGeom>
          <a:noFill/>
          <a:ln>
            <a:noFill/>
          </a:ln>
        </p:spPr>
      </p:pic>
      <p:sp>
        <p:nvSpPr>
          <p:cNvPr id="61" name="Google Shape;61;p11"/>
          <p:cNvSpPr txBox="1"/>
          <p:nvPr>
            <p:ph type="ctrTitle"/>
          </p:nvPr>
        </p:nvSpPr>
        <p:spPr>
          <a:xfrm>
            <a:off x="533400" y="3337825"/>
            <a:ext cx="5325600" cy="2986800"/>
          </a:xfrm>
          <a:prstGeom prst="rect">
            <a:avLst/>
          </a:prstGeom>
          <a:solidFill>
            <a:srgbClr val="FF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t>Republican</a:t>
            </a:r>
            <a:endParaRPr/>
          </a:p>
          <a:p>
            <a:pPr indent="0" lvl="0" marL="0" rtl="0" algn="l">
              <a:spcBef>
                <a:spcPts val="0"/>
              </a:spcBef>
              <a:spcAft>
                <a:spcPts val="0"/>
              </a:spcAft>
              <a:buNone/>
            </a:pPr>
            <a:r>
              <a:rPr lang="en"/>
              <a:t>Candidate</a:t>
            </a:r>
            <a:endParaRPr/>
          </a:p>
          <a:p>
            <a:pPr indent="0" lvl="0" marL="0" rtl="0" algn="l">
              <a:spcBef>
                <a:spcPts val="0"/>
              </a:spcBef>
              <a:spcAft>
                <a:spcPts val="0"/>
              </a:spcAft>
              <a:buNone/>
            </a:pPr>
            <a:r>
              <a:rPr lang="en"/>
              <a:t>Tweets </a:t>
            </a:r>
            <a:endParaRPr/>
          </a:p>
        </p:txBody>
      </p:sp>
      <p:sp>
        <p:nvSpPr>
          <p:cNvPr id="62" name="Google Shape;62;p11"/>
          <p:cNvSpPr txBox="1"/>
          <p:nvPr>
            <p:ph idx="4294967295" type="title"/>
          </p:nvPr>
        </p:nvSpPr>
        <p:spPr>
          <a:xfrm>
            <a:off x="5993675" y="4588300"/>
            <a:ext cx="2616000" cy="12414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000000"/>
                </a:solidFill>
              </a:rPr>
              <a:t>Louise Xu</a:t>
            </a:r>
            <a:endParaRPr sz="1800">
              <a:solidFill>
                <a:srgbClr val="000000"/>
              </a:solidFill>
            </a:endParaRPr>
          </a:p>
          <a:p>
            <a:pPr indent="0" lvl="0" marL="0" rtl="0" algn="r">
              <a:spcBef>
                <a:spcPts val="0"/>
              </a:spcBef>
              <a:spcAft>
                <a:spcPts val="0"/>
              </a:spcAft>
              <a:buNone/>
            </a:pPr>
            <a:r>
              <a:rPr lang="en" sz="1800">
                <a:solidFill>
                  <a:srgbClr val="000000"/>
                </a:solidFill>
              </a:rPr>
              <a:t>Haonan Song</a:t>
            </a:r>
            <a:endParaRPr sz="1800">
              <a:solidFill>
                <a:srgbClr val="000000"/>
              </a:solidFill>
            </a:endParaRPr>
          </a:p>
          <a:p>
            <a:pPr indent="0" lvl="0" marL="0" rtl="0" algn="r">
              <a:spcBef>
                <a:spcPts val="0"/>
              </a:spcBef>
              <a:spcAft>
                <a:spcPts val="0"/>
              </a:spcAft>
              <a:buNone/>
            </a:pPr>
            <a:r>
              <a:rPr lang="en" sz="1800">
                <a:solidFill>
                  <a:srgbClr val="000000"/>
                </a:solidFill>
              </a:rPr>
              <a:t>Yuchen Tang</a:t>
            </a:r>
            <a:endParaRPr sz="1800">
              <a:solidFill>
                <a:srgbClr val="000000"/>
              </a:solidFill>
            </a:endParaRPr>
          </a:p>
          <a:p>
            <a:pPr indent="0" lvl="0" marL="0" rtl="0" algn="r">
              <a:spcBef>
                <a:spcPts val="0"/>
              </a:spcBef>
              <a:spcAft>
                <a:spcPts val="0"/>
              </a:spcAft>
              <a:buClr>
                <a:schemeClr val="dk1"/>
              </a:buClr>
              <a:buSzPts val="1100"/>
              <a:buFont typeface="Arial"/>
              <a:buNone/>
            </a:pPr>
            <a:r>
              <a:rPr lang="en" sz="1800">
                <a:solidFill>
                  <a:srgbClr val="000000"/>
                </a:solidFill>
              </a:rPr>
              <a:t>Jared Leitner</a:t>
            </a:r>
            <a:endParaRPr sz="1800">
              <a:solidFill>
                <a:srgbClr val="000000"/>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34" name="Google Shape;134;p20"/>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35" name="Google Shape;135;p20"/>
          <p:cNvPicPr preferRelativeResize="0"/>
          <p:nvPr/>
        </p:nvPicPr>
        <p:blipFill>
          <a:blip r:embed="rId3">
            <a:alphaModFix/>
          </a:blip>
          <a:stretch>
            <a:fillRect/>
          </a:stretch>
        </p:blipFill>
        <p:spPr>
          <a:xfrm>
            <a:off x="14288" y="971550"/>
            <a:ext cx="8963025" cy="5219700"/>
          </a:xfrm>
          <a:prstGeom prst="rect">
            <a:avLst/>
          </a:prstGeom>
          <a:noFill/>
          <a:ln>
            <a:noFill/>
          </a:ln>
        </p:spPr>
      </p:pic>
      <p:sp>
        <p:nvSpPr>
          <p:cNvPr id="136" name="Google Shape;136;p20"/>
          <p:cNvSpPr txBox="1"/>
          <p:nvPr/>
        </p:nvSpPr>
        <p:spPr>
          <a:xfrm>
            <a:off x="6585300" y="3161450"/>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Georgia"/>
                <a:ea typeface="Georgia"/>
                <a:cs typeface="Georgia"/>
                <a:sym typeface="Georgia"/>
              </a:rPr>
              <a:t>Sentiment: 0.400</a:t>
            </a:r>
            <a:endParaRPr>
              <a:solidFill>
                <a:srgbClr val="98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43" name="Google Shape;143;p21"/>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44" name="Google Shape;144;p21"/>
          <p:cNvPicPr preferRelativeResize="0"/>
          <p:nvPr/>
        </p:nvPicPr>
        <p:blipFill>
          <a:blip r:embed="rId3">
            <a:alphaModFix/>
          </a:blip>
          <a:stretch>
            <a:fillRect/>
          </a:stretch>
        </p:blipFill>
        <p:spPr>
          <a:xfrm>
            <a:off x="14288" y="971550"/>
            <a:ext cx="8963025" cy="5219700"/>
          </a:xfrm>
          <a:prstGeom prst="rect">
            <a:avLst/>
          </a:prstGeom>
          <a:noFill/>
          <a:ln>
            <a:noFill/>
          </a:ln>
        </p:spPr>
      </p:pic>
      <p:sp>
        <p:nvSpPr>
          <p:cNvPr id="145" name="Google Shape;145;p21"/>
          <p:cNvSpPr txBox="1"/>
          <p:nvPr/>
        </p:nvSpPr>
        <p:spPr>
          <a:xfrm>
            <a:off x="5761375" y="28042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Georgia"/>
                <a:ea typeface="Georgia"/>
                <a:cs typeface="Georgia"/>
                <a:sym typeface="Georgia"/>
              </a:rPr>
              <a:t>Sentiment: 0.000</a:t>
            </a:r>
            <a:endParaRPr>
              <a:solidFill>
                <a:srgbClr val="980000"/>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52" name="Google Shape;152;p22"/>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3" name="Google Shape;153;p22"/>
          <p:cNvPicPr preferRelativeResize="0"/>
          <p:nvPr/>
        </p:nvPicPr>
        <p:blipFill>
          <a:blip r:embed="rId3">
            <a:alphaModFix/>
          </a:blip>
          <a:stretch>
            <a:fillRect/>
          </a:stretch>
        </p:blipFill>
        <p:spPr>
          <a:xfrm>
            <a:off x="14288" y="895350"/>
            <a:ext cx="8963025" cy="5219700"/>
          </a:xfrm>
          <a:prstGeom prst="rect">
            <a:avLst/>
          </a:prstGeom>
          <a:noFill/>
          <a:ln>
            <a:noFill/>
          </a:ln>
        </p:spPr>
      </p:pic>
      <p:sp>
        <p:nvSpPr>
          <p:cNvPr id="154" name="Google Shape;154;p22"/>
          <p:cNvSpPr txBox="1"/>
          <p:nvPr/>
        </p:nvSpPr>
        <p:spPr>
          <a:xfrm>
            <a:off x="5532775" y="27280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Georgia"/>
                <a:ea typeface="Georgia"/>
                <a:cs typeface="Georgia"/>
                <a:sym typeface="Georgia"/>
              </a:rPr>
              <a:t>Sentiment: 0.000</a:t>
            </a:r>
            <a:endParaRPr>
              <a:solidFill>
                <a:srgbClr val="98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61" name="Google Shape;161;p23"/>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62" name="Google Shape;162;p23"/>
          <p:cNvPicPr preferRelativeResize="0"/>
          <p:nvPr/>
        </p:nvPicPr>
        <p:blipFill>
          <a:blip r:embed="rId3">
            <a:alphaModFix/>
          </a:blip>
          <a:stretch>
            <a:fillRect/>
          </a:stretch>
        </p:blipFill>
        <p:spPr>
          <a:xfrm>
            <a:off x="1918023" y="905750"/>
            <a:ext cx="5230151" cy="579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533400" y="233575"/>
            <a:ext cx="447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Discussion</a:t>
            </a:r>
            <a:endParaRPr sz="3600">
              <a:solidFill>
                <a:srgbClr val="000000"/>
              </a:solidFill>
            </a:endParaRPr>
          </a:p>
        </p:txBody>
      </p:sp>
      <p:sp>
        <p:nvSpPr>
          <p:cNvPr id="168" name="Google Shape;168;p24"/>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9" name="Google Shape;169;p24"/>
          <p:cNvSpPr txBox="1"/>
          <p:nvPr>
            <p:ph idx="1" type="body"/>
          </p:nvPr>
        </p:nvSpPr>
        <p:spPr>
          <a:xfrm>
            <a:off x="1303450" y="1409100"/>
            <a:ext cx="7174200" cy="42723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rgbClr val="000000"/>
              </a:buClr>
              <a:buSzPts val="2000"/>
              <a:buChar char="●"/>
            </a:pPr>
            <a:r>
              <a:rPr lang="en" sz="2000">
                <a:solidFill>
                  <a:schemeClr val="dk1"/>
                </a:solidFill>
              </a:rPr>
              <a:t>We calculated the ratio of total favorite count to total retweet count of 434 US politicians and 5 Republican candidates.</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chemeClr val="dk1"/>
                </a:solidFill>
              </a:rPr>
              <a:t>If you retweet a tweet, it will appear in your profile and your follower will notice it, but if you “likes” a tweet, it will be harder for others to notice it. If I support Trump and do not want others know it, I would tend to use more “likes” instead of “retweet”. The higher the ratio is, the more people tend to hide their opinions.</a:t>
            </a:r>
            <a:endParaRPr sz="2000">
              <a:solidFill>
                <a:srgbClr val="000000"/>
              </a:solidFill>
            </a:endParaRPr>
          </a:p>
          <a:p>
            <a:pPr indent="0" lvl="0" marL="0" rtl="0" algn="l">
              <a:spcBef>
                <a:spcPts val="600"/>
              </a:spcBef>
              <a:spcAft>
                <a:spcPts val="0"/>
              </a:spcAft>
              <a:buNone/>
            </a:pPr>
            <a:r>
              <a:t/>
            </a:r>
            <a:endParaRPr sz="20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Ratio</a:t>
            </a:r>
            <a:r>
              <a:rPr lang="en" sz="3600">
                <a:solidFill>
                  <a:srgbClr val="000000"/>
                </a:solidFill>
              </a:rPr>
              <a:t> Analysis</a:t>
            </a:r>
            <a:endParaRPr sz="3600">
              <a:solidFill>
                <a:srgbClr val="000000"/>
              </a:solidFill>
            </a:endParaRPr>
          </a:p>
        </p:txBody>
      </p:sp>
      <p:sp>
        <p:nvSpPr>
          <p:cNvPr id="175" name="Google Shape;175;p25"/>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76" name="Google Shape;176;p25"/>
          <p:cNvPicPr preferRelativeResize="0"/>
          <p:nvPr/>
        </p:nvPicPr>
        <p:blipFill rotWithShape="1">
          <a:blip r:embed="rId3">
            <a:alphaModFix/>
          </a:blip>
          <a:srcRect b="0" l="0" r="0" t="0"/>
          <a:stretch/>
        </p:blipFill>
        <p:spPr>
          <a:xfrm>
            <a:off x="1604224" y="1390375"/>
            <a:ext cx="6698650" cy="4465775"/>
          </a:xfrm>
          <a:prstGeom prst="rect">
            <a:avLst/>
          </a:prstGeom>
          <a:noFill/>
          <a:ln>
            <a:noFill/>
          </a:ln>
        </p:spPr>
      </p:pic>
      <p:sp>
        <p:nvSpPr>
          <p:cNvPr id="177" name="Google Shape;177;p25"/>
          <p:cNvSpPr txBox="1"/>
          <p:nvPr/>
        </p:nvSpPr>
        <p:spPr>
          <a:xfrm>
            <a:off x="1257100" y="1020600"/>
            <a:ext cx="56631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Ratio Analysis</a:t>
            </a:r>
            <a:endParaRPr sz="3600">
              <a:solidFill>
                <a:srgbClr val="000000"/>
              </a:solidFill>
            </a:endParaRPr>
          </a:p>
        </p:txBody>
      </p:sp>
      <p:sp>
        <p:nvSpPr>
          <p:cNvPr id="183" name="Google Shape;183;p26"/>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84" name="Google Shape;184;p26"/>
          <p:cNvPicPr preferRelativeResize="0"/>
          <p:nvPr/>
        </p:nvPicPr>
        <p:blipFill rotWithShape="1">
          <a:blip r:embed="rId3">
            <a:alphaModFix/>
          </a:blip>
          <a:srcRect b="0" l="2705" r="2714" t="0"/>
          <a:stretch/>
        </p:blipFill>
        <p:spPr>
          <a:xfrm>
            <a:off x="1616650" y="1319300"/>
            <a:ext cx="6586649" cy="4642550"/>
          </a:xfrm>
          <a:prstGeom prst="rect">
            <a:avLst/>
          </a:prstGeom>
          <a:noFill/>
          <a:ln>
            <a:noFill/>
          </a:ln>
        </p:spPr>
      </p:pic>
      <p:sp>
        <p:nvSpPr>
          <p:cNvPr id="185" name="Google Shape;185;p26"/>
          <p:cNvSpPr txBox="1"/>
          <p:nvPr/>
        </p:nvSpPr>
        <p:spPr>
          <a:xfrm>
            <a:off x="1257100" y="1020600"/>
            <a:ext cx="56631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533400" y="233575"/>
            <a:ext cx="447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Silent Majority</a:t>
            </a:r>
            <a:endParaRPr sz="3600">
              <a:solidFill>
                <a:srgbClr val="000000"/>
              </a:solidFill>
            </a:endParaRPr>
          </a:p>
        </p:txBody>
      </p:sp>
      <p:sp>
        <p:nvSpPr>
          <p:cNvPr id="191" name="Google Shape;191;p27"/>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2" name="Google Shape;192;p27"/>
          <p:cNvSpPr txBox="1"/>
          <p:nvPr>
            <p:ph idx="1" type="body"/>
          </p:nvPr>
        </p:nvSpPr>
        <p:spPr>
          <a:xfrm>
            <a:off x="1342325" y="1214263"/>
            <a:ext cx="7174200" cy="1910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rgbClr val="000000"/>
              </a:buClr>
              <a:buSzPts val="2000"/>
              <a:buChar char="●"/>
            </a:pPr>
            <a:r>
              <a:rPr lang="en" sz="2000">
                <a:solidFill>
                  <a:schemeClr val="dk1"/>
                </a:solidFill>
              </a:rPr>
              <a:t>People tend to hide their attitude towards famous politicians, so the ratio is much higher than average. Especially for Trump’s supporters, the ratio is the highest among all the Republican candidates.</a:t>
            </a:r>
            <a:endParaRPr sz="2000">
              <a:solidFill>
                <a:srgbClr val="000000"/>
              </a:solidFill>
            </a:endParaRPr>
          </a:p>
          <a:p>
            <a:pPr indent="0" lvl="0" marL="0" rtl="0" algn="l">
              <a:spcBef>
                <a:spcPts val="600"/>
              </a:spcBef>
              <a:spcAft>
                <a:spcPts val="0"/>
              </a:spcAft>
              <a:buNone/>
            </a:pPr>
            <a:r>
              <a:t/>
            </a:r>
            <a:endParaRPr sz="2000">
              <a:solidFill>
                <a:srgbClr val="000000"/>
              </a:solidFill>
            </a:endParaRPr>
          </a:p>
        </p:txBody>
      </p:sp>
      <p:pic>
        <p:nvPicPr>
          <p:cNvPr id="193" name="Google Shape;193;p27"/>
          <p:cNvPicPr preferRelativeResize="0"/>
          <p:nvPr/>
        </p:nvPicPr>
        <p:blipFill>
          <a:blip r:embed="rId3">
            <a:alphaModFix/>
          </a:blip>
          <a:stretch>
            <a:fillRect/>
          </a:stretch>
        </p:blipFill>
        <p:spPr>
          <a:xfrm>
            <a:off x="2481238" y="3290225"/>
            <a:ext cx="4896374" cy="26098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Word Clouds</a:t>
            </a:r>
            <a:endParaRPr sz="3600">
              <a:solidFill>
                <a:srgbClr val="000000"/>
              </a:solidFill>
            </a:endParaRPr>
          </a:p>
        </p:txBody>
      </p:sp>
      <p:sp>
        <p:nvSpPr>
          <p:cNvPr id="199" name="Google Shape;199;p28"/>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00" name="Google Shape;200;p28"/>
          <p:cNvPicPr preferRelativeResize="0"/>
          <p:nvPr/>
        </p:nvPicPr>
        <p:blipFill rotWithShape="1">
          <a:blip r:embed="rId3">
            <a:alphaModFix/>
          </a:blip>
          <a:srcRect b="36350" l="11475" r="8331" t="33791"/>
          <a:stretch/>
        </p:blipFill>
        <p:spPr>
          <a:xfrm>
            <a:off x="1141038" y="948775"/>
            <a:ext cx="4770775" cy="2664550"/>
          </a:xfrm>
          <a:prstGeom prst="rect">
            <a:avLst/>
          </a:prstGeom>
          <a:noFill/>
          <a:ln>
            <a:noFill/>
          </a:ln>
        </p:spPr>
      </p:pic>
      <p:sp>
        <p:nvSpPr>
          <p:cNvPr id="201" name="Google Shape;201;p28"/>
          <p:cNvSpPr txBox="1"/>
          <p:nvPr/>
        </p:nvSpPr>
        <p:spPr>
          <a:xfrm>
            <a:off x="6541175" y="2018550"/>
            <a:ext cx="16212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Jeb Bush</a:t>
            </a:r>
            <a:endParaRPr sz="2400">
              <a:latin typeface="Georgia"/>
              <a:ea typeface="Georgia"/>
              <a:cs typeface="Georgia"/>
              <a:sym typeface="Georgia"/>
            </a:endParaRPr>
          </a:p>
        </p:txBody>
      </p:sp>
      <p:pic>
        <p:nvPicPr>
          <p:cNvPr id="202" name="Google Shape;202;p28"/>
          <p:cNvPicPr preferRelativeResize="0"/>
          <p:nvPr/>
        </p:nvPicPr>
        <p:blipFill rotWithShape="1">
          <a:blip r:embed="rId4">
            <a:alphaModFix/>
          </a:blip>
          <a:srcRect b="36362" l="10394" r="8079" t="35376"/>
          <a:stretch/>
        </p:blipFill>
        <p:spPr>
          <a:xfrm>
            <a:off x="4020100" y="3935425"/>
            <a:ext cx="4633325" cy="2409324"/>
          </a:xfrm>
          <a:prstGeom prst="rect">
            <a:avLst/>
          </a:prstGeom>
          <a:noFill/>
          <a:ln>
            <a:noFill/>
          </a:ln>
        </p:spPr>
      </p:pic>
      <p:sp>
        <p:nvSpPr>
          <p:cNvPr id="203" name="Google Shape;203;p28"/>
          <p:cNvSpPr txBox="1"/>
          <p:nvPr/>
        </p:nvSpPr>
        <p:spPr>
          <a:xfrm>
            <a:off x="1564725" y="4877588"/>
            <a:ext cx="2146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Marco Rubio</a:t>
            </a:r>
            <a:endParaRPr sz="2400">
              <a:latin typeface="Georgia"/>
              <a:ea typeface="Georgia"/>
              <a:cs typeface="Georgia"/>
              <a:sym typeface="Georgia"/>
            </a:endParaRPr>
          </a:p>
        </p:txBody>
      </p:sp>
      <p:cxnSp>
        <p:nvCxnSpPr>
          <p:cNvPr id="204" name="Google Shape;204;p28"/>
          <p:cNvCxnSpPr/>
          <p:nvPr/>
        </p:nvCxnSpPr>
        <p:spPr>
          <a:xfrm flipH="1" rot="10800000">
            <a:off x="1389375" y="3455650"/>
            <a:ext cx="409800" cy="8010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8"/>
          <p:cNvCxnSpPr/>
          <p:nvPr/>
        </p:nvCxnSpPr>
        <p:spPr>
          <a:xfrm flipH="1">
            <a:off x="7864025" y="3747475"/>
            <a:ext cx="1081200" cy="78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Word Clouds</a:t>
            </a:r>
            <a:endParaRPr sz="3600">
              <a:solidFill>
                <a:srgbClr val="000000"/>
              </a:solidFill>
            </a:endParaRPr>
          </a:p>
        </p:txBody>
      </p:sp>
      <p:sp>
        <p:nvSpPr>
          <p:cNvPr id="211" name="Google Shape;211;p29"/>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2" name="Google Shape;212;p29"/>
          <p:cNvSpPr txBox="1"/>
          <p:nvPr/>
        </p:nvSpPr>
        <p:spPr>
          <a:xfrm>
            <a:off x="6541175" y="2273575"/>
            <a:ext cx="16212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Ted Cruz</a:t>
            </a:r>
            <a:endParaRPr sz="2400">
              <a:latin typeface="Georgia"/>
              <a:ea typeface="Georgia"/>
              <a:cs typeface="Georgia"/>
              <a:sym typeface="Georgia"/>
            </a:endParaRPr>
          </a:p>
        </p:txBody>
      </p:sp>
      <p:sp>
        <p:nvSpPr>
          <p:cNvPr id="213" name="Google Shape;213;p29"/>
          <p:cNvSpPr txBox="1"/>
          <p:nvPr/>
        </p:nvSpPr>
        <p:spPr>
          <a:xfrm>
            <a:off x="1584050" y="4781138"/>
            <a:ext cx="2146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John Kasich</a:t>
            </a:r>
            <a:endParaRPr sz="2400">
              <a:latin typeface="Georgia"/>
              <a:ea typeface="Georgia"/>
              <a:cs typeface="Georgia"/>
              <a:sym typeface="Georgia"/>
            </a:endParaRPr>
          </a:p>
        </p:txBody>
      </p:sp>
      <p:pic>
        <p:nvPicPr>
          <p:cNvPr id="214" name="Google Shape;214;p29"/>
          <p:cNvPicPr preferRelativeResize="0"/>
          <p:nvPr/>
        </p:nvPicPr>
        <p:blipFill rotWithShape="1">
          <a:blip r:embed="rId3">
            <a:alphaModFix/>
          </a:blip>
          <a:srcRect b="36113" l="11003" r="9200" t="35200"/>
          <a:stretch/>
        </p:blipFill>
        <p:spPr>
          <a:xfrm>
            <a:off x="1174050" y="951950"/>
            <a:ext cx="4919875" cy="2653001"/>
          </a:xfrm>
          <a:prstGeom prst="rect">
            <a:avLst/>
          </a:prstGeom>
          <a:noFill/>
          <a:ln>
            <a:noFill/>
          </a:ln>
        </p:spPr>
      </p:pic>
      <p:pic>
        <p:nvPicPr>
          <p:cNvPr id="215" name="Google Shape;215;p29"/>
          <p:cNvPicPr preferRelativeResize="0"/>
          <p:nvPr/>
        </p:nvPicPr>
        <p:blipFill rotWithShape="1">
          <a:blip r:embed="rId4">
            <a:alphaModFix/>
          </a:blip>
          <a:srcRect b="36590" l="11401" r="8700" t="35507"/>
          <a:stretch/>
        </p:blipFill>
        <p:spPr>
          <a:xfrm>
            <a:off x="3928750" y="3857625"/>
            <a:ext cx="4625100" cy="2422675"/>
          </a:xfrm>
          <a:prstGeom prst="rect">
            <a:avLst/>
          </a:prstGeom>
          <a:noFill/>
          <a:ln>
            <a:noFill/>
          </a:ln>
        </p:spPr>
      </p:pic>
      <p:cxnSp>
        <p:nvCxnSpPr>
          <p:cNvPr id="216" name="Google Shape;216;p29"/>
          <p:cNvCxnSpPr/>
          <p:nvPr/>
        </p:nvCxnSpPr>
        <p:spPr>
          <a:xfrm flipH="1" rot="10800000">
            <a:off x="1434950" y="3469475"/>
            <a:ext cx="402900" cy="7236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9"/>
          <p:cNvCxnSpPr/>
          <p:nvPr/>
        </p:nvCxnSpPr>
        <p:spPr>
          <a:xfrm rot="10800000">
            <a:off x="6000850" y="3391825"/>
            <a:ext cx="987600" cy="5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2"/>
          <p:cNvSpPr txBox="1"/>
          <p:nvPr>
            <p:ph type="title"/>
          </p:nvPr>
        </p:nvSpPr>
        <p:spPr>
          <a:xfrm>
            <a:off x="533400" y="233575"/>
            <a:ext cx="27285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Objectives</a:t>
            </a:r>
            <a:endParaRPr sz="3600">
              <a:solidFill>
                <a:srgbClr val="000000"/>
              </a:solidFill>
            </a:endParaRPr>
          </a:p>
        </p:txBody>
      </p:sp>
      <p:sp>
        <p:nvSpPr>
          <p:cNvPr id="68" name="Google Shape;68;p12"/>
          <p:cNvSpPr txBox="1"/>
          <p:nvPr>
            <p:ph idx="1" type="body"/>
          </p:nvPr>
        </p:nvSpPr>
        <p:spPr>
          <a:xfrm>
            <a:off x="1454325" y="1280075"/>
            <a:ext cx="7174200" cy="42363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rgbClr val="000000"/>
              </a:buClr>
              <a:buSzPts val="2000"/>
              <a:buChar char="●"/>
            </a:pPr>
            <a:r>
              <a:rPr lang="en" sz="2000">
                <a:solidFill>
                  <a:srgbClr val="000000"/>
                </a:solidFill>
              </a:rPr>
              <a:t>Analyze tweets of top contenders in 2016 GOP primaries</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Candidates:</a:t>
            </a:r>
            <a:endParaRPr sz="20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2000">
                <a:solidFill>
                  <a:srgbClr val="000000"/>
                </a:solidFill>
              </a:rPr>
              <a:t>Donald Trump</a:t>
            </a:r>
            <a:endParaRPr sz="20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2000">
                <a:solidFill>
                  <a:srgbClr val="000000"/>
                </a:solidFill>
              </a:rPr>
              <a:t>John Kasich</a:t>
            </a:r>
            <a:endParaRPr sz="20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2000">
                <a:solidFill>
                  <a:srgbClr val="000000"/>
                </a:solidFill>
              </a:rPr>
              <a:t>Marco Rubio</a:t>
            </a:r>
            <a:endParaRPr sz="20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2000">
                <a:solidFill>
                  <a:srgbClr val="000000"/>
                </a:solidFill>
              </a:rPr>
              <a:t>Ted Cruz</a:t>
            </a:r>
            <a:endParaRPr sz="2000">
              <a:solidFill>
                <a:srgbClr val="000000"/>
              </a:solidFill>
            </a:endParaRPr>
          </a:p>
          <a:p>
            <a:pPr indent="-355600" lvl="1" marL="914400" rtl="0" algn="l">
              <a:lnSpc>
                <a:spcPct val="150000"/>
              </a:lnSpc>
              <a:spcBef>
                <a:spcPts val="0"/>
              </a:spcBef>
              <a:spcAft>
                <a:spcPts val="0"/>
              </a:spcAft>
              <a:buClr>
                <a:srgbClr val="000000"/>
              </a:buClr>
              <a:buSzPts val="2000"/>
              <a:buChar char="○"/>
            </a:pPr>
            <a:r>
              <a:rPr lang="en" sz="2000">
                <a:solidFill>
                  <a:schemeClr val="dk1"/>
                </a:solidFill>
              </a:rPr>
              <a:t>Jeb Bush</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Tweet content vs. public response </a:t>
            </a:r>
            <a:endParaRPr sz="2000">
              <a:solidFill>
                <a:srgbClr val="000000"/>
              </a:solidFill>
            </a:endParaRPr>
          </a:p>
          <a:p>
            <a:pPr indent="0" lvl="0" marL="0" rtl="0" algn="l">
              <a:spcBef>
                <a:spcPts val="600"/>
              </a:spcBef>
              <a:spcAft>
                <a:spcPts val="0"/>
              </a:spcAft>
              <a:buNone/>
            </a:pPr>
            <a:r>
              <a:t/>
            </a:r>
            <a:endParaRPr sz="2000">
              <a:solidFill>
                <a:srgbClr val="000000"/>
              </a:solidFill>
            </a:endParaRPr>
          </a:p>
        </p:txBody>
      </p:sp>
      <p:sp>
        <p:nvSpPr>
          <p:cNvPr id="69" name="Google Shape;69;p12"/>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0" name="Google Shape;70;p12"/>
          <p:cNvPicPr preferRelativeResize="0"/>
          <p:nvPr/>
        </p:nvPicPr>
        <p:blipFill>
          <a:blip r:embed="rId4">
            <a:alphaModFix/>
          </a:blip>
          <a:stretch>
            <a:fillRect/>
          </a:stretch>
        </p:blipFill>
        <p:spPr>
          <a:xfrm>
            <a:off x="5659174" y="2294813"/>
            <a:ext cx="2354224" cy="20447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Word Clouds</a:t>
            </a:r>
            <a:endParaRPr sz="3600">
              <a:solidFill>
                <a:srgbClr val="000000"/>
              </a:solidFill>
            </a:endParaRPr>
          </a:p>
        </p:txBody>
      </p:sp>
      <p:sp>
        <p:nvSpPr>
          <p:cNvPr id="223" name="Google Shape;223;p30"/>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24" name="Google Shape;224;p30"/>
          <p:cNvPicPr preferRelativeResize="0"/>
          <p:nvPr/>
        </p:nvPicPr>
        <p:blipFill rotWithShape="1">
          <a:blip r:embed="rId3">
            <a:alphaModFix/>
          </a:blip>
          <a:srcRect b="18433" l="8491" r="0" t="16728"/>
          <a:stretch/>
        </p:blipFill>
        <p:spPr>
          <a:xfrm>
            <a:off x="2408675" y="948775"/>
            <a:ext cx="5051575" cy="5368775"/>
          </a:xfrm>
          <a:prstGeom prst="rect">
            <a:avLst/>
          </a:prstGeom>
          <a:noFill/>
          <a:ln>
            <a:noFill/>
          </a:ln>
        </p:spPr>
      </p:pic>
      <p:cxnSp>
        <p:nvCxnSpPr>
          <p:cNvPr id="225" name="Google Shape;225;p30"/>
          <p:cNvCxnSpPr>
            <a:stCxn id="226" idx="3"/>
          </p:cNvCxnSpPr>
          <p:nvPr/>
        </p:nvCxnSpPr>
        <p:spPr>
          <a:xfrm>
            <a:off x="2327025" y="5105225"/>
            <a:ext cx="449700" cy="4668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30"/>
          <p:cNvCxnSpPr/>
          <p:nvPr/>
        </p:nvCxnSpPr>
        <p:spPr>
          <a:xfrm rot="10800000">
            <a:off x="5479075" y="4155575"/>
            <a:ext cx="1547100" cy="2064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30"/>
          <p:cNvCxnSpPr>
            <a:stCxn id="229" idx="3"/>
          </p:cNvCxnSpPr>
          <p:nvPr/>
        </p:nvCxnSpPr>
        <p:spPr>
          <a:xfrm>
            <a:off x="3526675" y="1862425"/>
            <a:ext cx="647700" cy="7653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0"/>
          <p:cNvSpPr txBox="1"/>
          <p:nvPr/>
        </p:nvSpPr>
        <p:spPr>
          <a:xfrm>
            <a:off x="2590375" y="1599925"/>
            <a:ext cx="9363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Obama</a:t>
            </a:r>
            <a:endParaRPr sz="1800">
              <a:latin typeface="Georgia"/>
              <a:ea typeface="Georgia"/>
              <a:cs typeface="Georgia"/>
              <a:sym typeface="Georgia"/>
            </a:endParaRPr>
          </a:p>
        </p:txBody>
      </p:sp>
      <p:sp>
        <p:nvSpPr>
          <p:cNvPr id="226" name="Google Shape;226;p30"/>
          <p:cNvSpPr txBox="1"/>
          <p:nvPr/>
        </p:nvSpPr>
        <p:spPr>
          <a:xfrm>
            <a:off x="1278825" y="4842725"/>
            <a:ext cx="10482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Crooked</a:t>
            </a:r>
            <a:endParaRPr sz="1800">
              <a:latin typeface="Georgia"/>
              <a:ea typeface="Georgia"/>
              <a:cs typeface="Georgia"/>
              <a:sym typeface="Georgia"/>
            </a:endParaRPr>
          </a:p>
        </p:txBody>
      </p:sp>
      <p:sp>
        <p:nvSpPr>
          <p:cNvPr id="230" name="Google Shape;230;p30"/>
          <p:cNvSpPr txBox="1"/>
          <p:nvPr/>
        </p:nvSpPr>
        <p:spPr>
          <a:xfrm>
            <a:off x="6438375" y="4361975"/>
            <a:ext cx="218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“Drain the swamp”</a:t>
            </a:r>
            <a:endParaRPr sz="180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N-Grams: Bush</a:t>
            </a:r>
            <a:endParaRPr sz="3600">
              <a:solidFill>
                <a:srgbClr val="000000"/>
              </a:solidFill>
            </a:endParaRPr>
          </a:p>
        </p:txBody>
      </p:sp>
      <p:sp>
        <p:nvSpPr>
          <p:cNvPr id="236" name="Google Shape;236;p31"/>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37" name="Google Shape;237;p31"/>
          <p:cNvPicPr preferRelativeResize="0"/>
          <p:nvPr/>
        </p:nvPicPr>
        <p:blipFill>
          <a:blip r:embed="rId3">
            <a:alphaModFix/>
          </a:blip>
          <a:stretch>
            <a:fillRect/>
          </a:stretch>
        </p:blipFill>
        <p:spPr>
          <a:xfrm>
            <a:off x="1221276" y="1024975"/>
            <a:ext cx="3639600" cy="2426400"/>
          </a:xfrm>
          <a:prstGeom prst="rect">
            <a:avLst/>
          </a:prstGeom>
          <a:noFill/>
          <a:ln>
            <a:noFill/>
          </a:ln>
        </p:spPr>
      </p:pic>
      <p:pic>
        <p:nvPicPr>
          <p:cNvPr id="238" name="Google Shape;238;p31"/>
          <p:cNvPicPr preferRelativeResize="0"/>
          <p:nvPr/>
        </p:nvPicPr>
        <p:blipFill>
          <a:blip r:embed="rId4">
            <a:alphaModFix/>
          </a:blip>
          <a:stretch>
            <a:fillRect/>
          </a:stretch>
        </p:blipFill>
        <p:spPr>
          <a:xfrm>
            <a:off x="4899750" y="2465417"/>
            <a:ext cx="3639600" cy="2426408"/>
          </a:xfrm>
          <a:prstGeom prst="rect">
            <a:avLst/>
          </a:prstGeom>
          <a:noFill/>
          <a:ln>
            <a:noFill/>
          </a:ln>
        </p:spPr>
      </p:pic>
      <p:pic>
        <p:nvPicPr>
          <p:cNvPr id="239" name="Google Shape;239;p31"/>
          <p:cNvPicPr preferRelativeResize="0"/>
          <p:nvPr/>
        </p:nvPicPr>
        <p:blipFill>
          <a:blip r:embed="rId5">
            <a:alphaModFix/>
          </a:blip>
          <a:stretch>
            <a:fillRect/>
          </a:stretch>
        </p:blipFill>
        <p:spPr>
          <a:xfrm>
            <a:off x="1221275" y="3883300"/>
            <a:ext cx="3639600" cy="2426400"/>
          </a:xfrm>
          <a:prstGeom prst="rect">
            <a:avLst/>
          </a:prstGeom>
          <a:noFill/>
          <a:ln>
            <a:noFill/>
          </a:ln>
        </p:spPr>
      </p:pic>
      <p:sp>
        <p:nvSpPr>
          <p:cNvPr id="240" name="Google Shape;240;p31"/>
          <p:cNvSpPr txBox="1"/>
          <p:nvPr/>
        </p:nvSpPr>
        <p:spPr>
          <a:xfrm>
            <a:off x="1816925" y="3416125"/>
            <a:ext cx="793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Great</a:t>
            </a:r>
            <a:endParaRPr sz="1800">
              <a:latin typeface="Georgia"/>
              <a:ea typeface="Georgia"/>
              <a:cs typeface="Georgia"/>
              <a:sym typeface="Georgia"/>
            </a:endParaRPr>
          </a:p>
        </p:txBody>
      </p:sp>
      <p:cxnSp>
        <p:nvCxnSpPr>
          <p:cNvPr id="241" name="Google Shape;241;p31"/>
          <p:cNvCxnSpPr>
            <a:stCxn id="240" idx="3"/>
            <a:endCxn id="237" idx="2"/>
          </p:cNvCxnSpPr>
          <p:nvPr/>
        </p:nvCxnSpPr>
        <p:spPr>
          <a:xfrm flipH="1" rot="10800000">
            <a:off x="2610425" y="3451525"/>
            <a:ext cx="430800" cy="22710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31"/>
          <p:cNvSpPr txBox="1"/>
          <p:nvPr/>
        </p:nvSpPr>
        <p:spPr>
          <a:xfrm>
            <a:off x="5294688" y="1236875"/>
            <a:ext cx="955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Team</a:t>
            </a:r>
            <a:endParaRPr sz="1800">
              <a:latin typeface="Georgia"/>
              <a:ea typeface="Georgia"/>
              <a:cs typeface="Georgia"/>
              <a:sym typeface="Georgia"/>
            </a:endParaRPr>
          </a:p>
        </p:txBody>
      </p:sp>
      <p:cxnSp>
        <p:nvCxnSpPr>
          <p:cNvPr id="243" name="Google Shape;243;p31"/>
          <p:cNvCxnSpPr>
            <a:stCxn id="242" idx="1"/>
          </p:cNvCxnSpPr>
          <p:nvPr/>
        </p:nvCxnSpPr>
        <p:spPr>
          <a:xfrm flipH="1">
            <a:off x="4077588" y="1499375"/>
            <a:ext cx="1217100" cy="47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N-Grams: Rubio</a:t>
            </a:r>
            <a:endParaRPr sz="3600">
              <a:solidFill>
                <a:srgbClr val="000000"/>
              </a:solidFill>
            </a:endParaRPr>
          </a:p>
        </p:txBody>
      </p:sp>
      <p:sp>
        <p:nvSpPr>
          <p:cNvPr id="249" name="Google Shape;249;p32"/>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50" name="Google Shape;250;p32"/>
          <p:cNvPicPr preferRelativeResize="0"/>
          <p:nvPr/>
        </p:nvPicPr>
        <p:blipFill>
          <a:blip r:embed="rId3">
            <a:alphaModFix/>
          </a:blip>
          <a:stretch>
            <a:fillRect/>
          </a:stretch>
        </p:blipFill>
        <p:spPr>
          <a:xfrm>
            <a:off x="4249200" y="3657950"/>
            <a:ext cx="3758125" cy="2505425"/>
          </a:xfrm>
          <a:prstGeom prst="rect">
            <a:avLst/>
          </a:prstGeom>
          <a:noFill/>
          <a:ln>
            <a:noFill/>
          </a:ln>
        </p:spPr>
      </p:pic>
      <p:pic>
        <p:nvPicPr>
          <p:cNvPr id="251" name="Google Shape;251;p32"/>
          <p:cNvPicPr preferRelativeResize="0"/>
          <p:nvPr/>
        </p:nvPicPr>
        <p:blipFill>
          <a:blip r:embed="rId4">
            <a:alphaModFix/>
          </a:blip>
          <a:stretch>
            <a:fillRect/>
          </a:stretch>
        </p:blipFill>
        <p:spPr>
          <a:xfrm>
            <a:off x="1381900" y="1050650"/>
            <a:ext cx="3758125" cy="2505416"/>
          </a:xfrm>
          <a:prstGeom prst="rect">
            <a:avLst/>
          </a:prstGeom>
          <a:noFill/>
          <a:ln>
            <a:noFill/>
          </a:ln>
        </p:spPr>
      </p:pic>
      <p:sp>
        <p:nvSpPr>
          <p:cNvPr id="252" name="Google Shape;252;p32"/>
          <p:cNvSpPr txBox="1"/>
          <p:nvPr/>
        </p:nvSpPr>
        <p:spPr>
          <a:xfrm>
            <a:off x="2527425" y="4015125"/>
            <a:ext cx="955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Great</a:t>
            </a:r>
            <a:endParaRPr sz="1800">
              <a:latin typeface="Georgia"/>
              <a:ea typeface="Georgia"/>
              <a:cs typeface="Georgia"/>
              <a:sym typeface="Georgia"/>
            </a:endParaRPr>
          </a:p>
        </p:txBody>
      </p:sp>
      <p:sp>
        <p:nvSpPr>
          <p:cNvPr id="253" name="Google Shape;253;p32"/>
          <p:cNvSpPr txBox="1"/>
          <p:nvPr/>
        </p:nvSpPr>
        <p:spPr>
          <a:xfrm>
            <a:off x="5912513" y="2333550"/>
            <a:ext cx="955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Team</a:t>
            </a:r>
            <a:endParaRPr sz="1800">
              <a:latin typeface="Georgia"/>
              <a:ea typeface="Georgia"/>
              <a:cs typeface="Georgia"/>
              <a:sym typeface="Georgia"/>
            </a:endParaRPr>
          </a:p>
        </p:txBody>
      </p:sp>
      <p:cxnSp>
        <p:nvCxnSpPr>
          <p:cNvPr id="254" name="Google Shape;254;p32"/>
          <p:cNvCxnSpPr>
            <a:stCxn id="252" idx="0"/>
          </p:cNvCxnSpPr>
          <p:nvPr/>
        </p:nvCxnSpPr>
        <p:spPr>
          <a:xfrm flipH="1" rot="10800000">
            <a:off x="3005175" y="3467625"/>
            <a:ext cx="878400" cy="5475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2"/>
          <p:cNvCxnSpPr>
            <a:stCxn id="253" idx="1"/>
          </p:cNvCxnSpPr>
          <p:nvPr/>
        </p:nvCxnSpPr>
        <p:spPr>
          <a:xfrm flipH="1">
            <a:off x="4977713" y="2596050"/>
            <a:ext cx="934800" cy="60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N-Grams: Cruz</a:t>
            </a:r>
            <a:endParaRPr sz="3600">
              <a:solidFill>
                <a:srgbClr val="000000"/>
              </a:solidFill>
            </a:endParaRPr>
          </a:p>
        </p:txBody>
      </p:sp>
      <p:sp>
        <p:nvSpPr>
          <p:cNvPr id="261" name="Google Shape;261;p33"/>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62" name="Google Shape;262;p33"/>
          <p:cNvPicPr preferRelativeResize="0"/>
          <p:nvPr/>
        </p:nvPicPr>
        <p:blipFill>
          <a:blip r:embed="rId3">
            <a:alphaModFix/>
          </a:blip>
          <a:stretch>
            <a:fillRect/>
          </a:stretch>
        </p:blipFill>
        <p:spPr>
          <a:xfrm>
            <a:off x="1238138" y="3727075"/>
            <a:ext cx="3497925" cy="2334867"/>
          </a:xfrm>
          <a:prstGeom prst="rect">
            <a:avLst/>
          </a:prstGeom>
          <a:noFill/>
          <a:ln>
            <a:noFill/>
          </a:ln>
        </p:spPr>
      </p:pic>
      <p:pic>
        <p:nvPicPr>
          <p:cNvPr id="263" name="Google Shape;263;p33"/>
          <p:cNvPicPr preferRelativeResize="0"/>
          <p:nvPr/>
        </p:nvPicPr>
        <p:blipFill>
          <a:blip r:embed="rId4">
            <a:alphaModFix/>
          </a:blip>
          <a:stretch>
            <a:fillRect/>
          </a:stretch>
        </p:blipFill>
        <p:spPr>
          <a:xfrm>
            <a:off x="1238138" y="1085375"/>
            <a:ext cx="3497925" cy="2331950"/>
          </a:xfrm>
          <a:prstGeom prst="rect">
            <a:avLst/>
          </a:prstGeom>
          <a:noFill/>
          <a:ln>
            <a:noFill/>
          </a:ln>
        </p:spPr>
      </p:pic>
      <p:pic>
        <p:nvPicPr>
          <p:cNvPr id="264" name="Google Shape;264;p33"/>
          <p:cNvPicPr preferRelativeResize="0"/>
          <p:nvPr/>
        </p:nvPicPr>
        <p:blipFill>
          <a:blip r:embed="rId5">
            <a:alphaModFix/>
          </a:blip>
          <a:stretch>
            <a:fillRect/>
          </a:stretch>
        </p:blipFill>
        <p:spPr>
          <a:xfrm>
            <a:off x="4892096" y="2397588"/>
            <a:ext cx="3657600" cy="2438400"/>
          </a:xfrm>
          <a:prstGeom prst="rect">
            <a:avLst/>
          </a:prstGeom>
          <a:noFill/>
          <a:ln>
            <a:noFill/>
          </a:ln>
        </p:spPr>
      </p:pic>
      <p:cxnSp>
        <p:nvCxnSpPr>
          <p:cNvPr id="265" name="Google Shape;265;p33"/>
          <p:cNvCxnSpPr/>
          <p:nvPr/>
        </p:nvCxnSpPr>
        <p:spPr>
          <a:xfrm>
            <a:off x="2188400" y="6118250"/>
            <a:ext cx="3405900" cy="771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3"/>
          <p:cNvCxnSpPr/>
          <p:nvPr/>
        </p:nvCxnSpPr>
        <p:spPr>
          <a:xfrm rot="10800000">
            <a:off x="1988025" y="5983700"/>
            <a:ext cx="200400" cy="13860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3"/>
          <p:cNvSpPr txBox="1"/>
          <p:nvPr/>
        </p:nvSpPr>
        <p:spPr>
          <a:xfrm>
            <a:off x="5594250" y="5926100"/>
            <a:ext cx="29418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Radical islamic terrorism</a:t>
            </a:r>
            <a:endParaRPr sz="1800">
              <a:latin typeface="Georgia"/>
              <a:ea typeface="Georgia"/>
              <a:cs typeface="Georgia"/>
              <a:sym typeface="Georgia"/>
            </a:endParaRPr>
          </a:p>
        </p:txBody>
      </p:sp>
      <p:sp>
        <p:nvSpPr>
          <p:cNvPr id="268" name="Google Shape;268;p33"/>
          <p:cNvSpPr txBox="1"/>
          <p:nvPr/>
        </p:nvSpPr>
        <p:spPr>
          <a:xfrm>
            <a:off x="5130225" y="1147025"/>
            <a:ext cx="27291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Cruzcrew</a:t>
            </a:r>
            <a:endParaRPr sz="1800">
              <a:latin typeface="Georgia"/>
              <a:ea typeface="Georgia"/>
              <a:cs typeface="Georgia"/>
              <a:sym typeface="Georgia"/>
            </a:endParaRPr>
          </a:p>
        </p:txBody>
      </p:sp>
      <p:cxnSp>
        <p:nvCxnSpPr>
          <p:cNvPr id="269" name="Google Shape;269;p33"/>
          <p:cNvCxnSpPr>
            <a:stCxn id="268" idx="1"/>
          </p:cNvCxnSpPr>
          <p:nvPr/>
        </p:nvCxnSpPr>
        <p:spPr>
          <a:xfrm flipH="1">
            <a:off x="2188425" y="1367225"/>
            <a:ext cx="2941800" cy="9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533400" y="233575"/>
            <a:ext cx="42081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N-Grams: Kasich</a:t>
            </a:r>
            <a:endParaRPr sz="3600">
              <a:solidFill>
                <a:srgbClr val="000000"/>
              </a:solidFill>
            </a:endParaRPr>
          </a:p>
        </p:txBody>
      </p:sp>
      <p:sp>
        <p:nvSpPr>
          <p:cNvPr id="275" name="Google Shape;275;p34"/>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6" name="Google Shape;276;p34"/>
          <p:cNvPicPr preferRelativeResize="0"/>
          <p:nvPr/>
        </p:nvPicPr>
        <p:blipFill>
          <a:blip r:embed="rId3">
            <a:alphaModFix/>
          </a:blip>
          <a:stretch>
            <a:fillRect/>
          </a:stretch>
        </p:blipFill>
        <p:spPr>
          <a:xfrm>
            <a:off x="1323776" y="3721475"/>
            <a:ext cx="3541463" cy="2360975"/>
          </a:xfrm>
          <a:prstGeom prst="rect">
            <a:avLst/>
          </a:prstGeom>
          <a:noFill/>
          <a:ln>
            <a:noFill/>
          </a:ln>
        </p:spPr>
      </p:pic>
      <p:pic>
        <p:nvPicPr>
          <p:cNvPr id="277" name="Google Shape;277;p34"/>
          <p:cNvPicPr preferRelativeResize="0"/>
          <p:nvPr/>
        </p:nvPicPr>
        <p:blipFill>
          <a:blip r:embed="rId4">
            <a:alphaModFix/>
          </a:blip>
          <a:stretch>
            <a:fillRect/>
          </a:stretch>
        </p:blipFill>
        <p:spPr>
          <a:xfrm>
            <a:off x="1325138" y="1118999"/>
            <a:ext cx="3538728" cy="2356048"/>
          </a:xfrm>
          <a:prstGeom prst="rect">
            <a:avLst/>
          </a:prstGeom>
          <a:noFill/>
          <a:ln>
            <a:noFill/>
          </a:ln>
        </p:spPr>
      </p:pic>
      <p:pic>
        <p:nvPicPr>
          <p:cNvPr id="278" name="Google Shape;278;p34"/>
          <p:cNvPicPr preferRelativeResize="0"/>
          <p:nvPr/>
        </p:nvPicPr>
        <p:blipFill>
          <a:blip r:embed="rId5">
            <a:alphaModFix/>
          </a:blip>
          <a:stretch>
            <a:fillRect/>
          </a:stretch>
        </p:blipFill>
        <p:spPr>
          <a:xfrm>
            <a:off x="4940071" y="2375450"/>
            <a:ext cx="3541454" cy="2360969"/>
          </a:xfrm>
          <a:prstGeom prst="rect">
            <a:avLst/>
          </a:prstGeom>
          <a:noFill/>
          <a:ln>
            <a:noFill/>
          </a:ln>
        </p:spPr>
      </p:pic>
      <p:cxnSp>
        <p:nvCxnSpPr>
          <p:cNvPr id="279" name="Google Shape;279;p34"/>
          <p:cNvCxnSpPr>
            <a:endCxn id="280" idx="1"/>
          </p:cNvCxnSpPr>
          <p:nvPr/>
        </p:nvCxnSpPr>
        <p:spPr>
          <a:xfrm>
            <a:off x="2969175" y="6133500"/>
            <a:ext cx="2903100" cy="78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34"/>
          <p:cNvCxnSpPr/>
          <p:nvPr/>
        </p:nvCxnSpPr>
        <p:spPr>
          <a:xfrm rot="10800000">
            <a:off x="2768863" y="5999100"/>
            <a:ext cx="200400" cy="1386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4"/>
          <p:cNvSpPr txBox="1"/>
          <p:nvPr/>
        </p:nvSpPr>
        <p:spPr>
          <a:xfrm>
            <a:off x="5872275" y="5921100"/>
            <a:ext cx="29418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Defeat Hillary Clinton</a:t>
            </a:r>
            <a:endParaRPr sz="1800">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533400" y="233575"/>
            <a:ext cx="447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N-Grams: Trump</a:t>
            </a:r>
            <a:endParaRPr sz="3600">
              <a:solidFill>
                <a:srgbClr val="000000"/>
              </a:solidFill>
            </a:endParaRPr>
          </a:p>
        </p:txBody>
      </p:sp>
      <p:sp>
        <p:nvSpPr>
          <p:cNvPr id="287" name="Google Shape;287;p35"/>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88" name="Google Shape;288;p35"/>
          <p:cNvPicPr preferRelativeResize="0"/>
          <p:nvPr/>
        </p:nvPicPr>
        <p:blipFill>
          <a:blip r:embed="rId3">
            <a:alphaModFix/>
          </a:blip>
          <a:stretch>
            <a:fillRect/>
          </a:stretch>
        </p:blipFill>
        <p:spPr>
          <a:xfrm>
            <a:off x="1310696" y="3784750"/>
            <a:ext cx="3538728" cy="2356048"/>
          </a:xfrm>
          <a:prstGeom prst="rect">
            <a:avLst/>
          </a:prstGeom>
          <a:noFill/>
          <a:ln>
            <a:noFill/>
          </a:ln>
        </p:spPr>
      </p:pic>
      <p:pic>
        <p:nvPicPr>
          <p:cNvPr id="289" name="Google Shape;289;p35"/>
          <p:cNvPicPr preferRelativeResize="0"/>
          <p:nvPr/>
        </p:nvPicPr>
        <p:blipFill>
          <a:blip r:embed="rId4">
            <a:alphaModFix/>
          </a:blip>
          <a:stretch>
            <a:fillRect/>
          </a:stretch>
        </p:blipFill>
        <p:spPr>
          <a:xfrm>
            <a:off x="1310709" y="1121900"/>
            <a:ext cx="3538728" cy="2356048"/>
          </a:xfrm>
          <a:prstGeom prst="rect">
            <a:avLst/>
          </a:prstGeom>
          <a:noFill/>
          <a:ln>
            <a:noFill/>
          </a:ln>
        </p:spPr>
      </p:pic>
      <p:pic>
        <p:nvPicPr>
          <p:cNvPr id="290" name="Google Shape;290;p35"/>
          <p:cNvPicPr preferRelativeResize="0"/>
          <p:nvPr/>
        </p:nvPicPr>
        <p:blipFill>
          <a:blip r:embed="rId5">
            <a:alphaModFix/>
          </a:blip>
          <a:stretch>
            <a:fillRect/>
          </a:stretch>
        </p:blipFill>
        <p:spPr>
          <a:xfrm>
            <a:off x="5012996" y="2431375"/>
            <a:ext cx="3541454" cy="2360969"/>
          </a:xfrm>
          <a:prstGeom prst="rect">
            <a:avLst/>
          </a:prstGeom>
          <a:noFill/>
          <a:ln>
            <a:noFill/>
          </a:ln>
        </p:spPr>
      </p:pic>
      <p:cxnSp>
        <p:nvCxnSpPr>
          <p:cNvPr id="291" name="Google Shape;291;p35"/>
          <p:cNvCxnSpPr>
            <a:stCxn id="292" idx="1"/>
          </p:cNvCxnSpPr>
          <p:nvPr/>
        </p:nvCxnSpPr>
        <p:spPr>
          <a:xfrm rot="10800000">
            <a:off x="4849425" y="5794550"/>
            <a:ext cx="863100" cy="126900"/>
          </a:xfrm>
          <a:prstGeom prst="straightConnector1">
            <a:avLst/>
          </a:prstGeom>
          <a:noFill/>
          <a:ln cap="flat" cmpd="sng" w="9525">
            <a:solidFill>
              <a:schemeClr val="dk2"/>
            </a:solidFill>
            <a:prstDash val="solid"/>
            <a:round/>
            <a:headEnd len="med" w="med" type="none"/>
            <a:tailEnd len="med" w="med" type="triangle"/>
          </a:ln>
        </p:spPr>
      </p:cxnSp>
      <p:sp>
        <p:nvSpPr>
          <p:cNvPr id="292" name="Google Shape;292;p35"/>
          <p:cNvSpPr txBox="1"/>
          <p:nvPr/>
        </p:nvSpPr>
        <p:spPr>
          <a:xfrm>
            <a:off x="5712525" y="5794550"/>
            <a:ext cx="27291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Goofy Elizabeth Warren</a:t>
            </a:r>
            <a:endParaRPr sz="1800">
              <a:latin typeface="Georgia"/>
              <a:ea typeface="Georgia"/>
              <a:cs typeface="Georgia"/>
              <a:sym typeface="Georgia"/>
            </a:endParaRPr>
          </a:p>
        </p:txBody>
      </p:sp>
      <p:sp>
        <p:nvSpPr>
          <p:cNvPr id="293" name="Google Shape;293;p35"/>
          <p:cNvSpPr txBox="1"/>
          <p:nvPr/>
        </p:nvSpPr>
        <p:spPr>
          <a:xfrm>
            <a:off x="5825350" y="4960600"/>
            <a:ext cx="27291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Crooked Hillary</a:t>
            </a:r>
            <a:endParaRPr sz="1800">
              <a:latin typeface="Georgia"/>
              <a:ea typeface="Georgia"/>
              <a:cs typeface="Georgia"/>
              <a:sym typeface="Georgia"/>
            </a:endParaRPr>
          </a:p>
        </p:txBody>
      </p:sp>
      <p:cxnSp>
        <p:nvCxnSpPr>
          <p:cNvPr id="294" name="Google Shape;294;p35"/>
          <p:cNvCxnSpPr/>
          <p:nvPr/>
        </p:nvCxnSpPr>
        <p:spPr>
          <a:xfrm rot="10800000">
            <a:off x="5948600" y="4731375"/>
            <a:ext cx="354600" cy="30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6"/>
          <p:cNvSpPr txBox="1"/>
          <p:nvPr>
            <p:ph idx="1" type="body"/>
          </p:nvPr>
        </p:nvSpPr>
        <p:spPr>
          <a:xfrm>
            <a:off x="3203050" y="1205250"/>
            <a:ext cx="5185200" cy="489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00" name="Google Shape;300;p36"/>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01" name="Google Shape;301;p36"/>
          <p:cNvSpPr txBox="1"/>
          <p:nvPr/>
        </p:nvSpPr>
        <p:spPr>
          <a:xfrm>
            <a:off x="221250" y="493525"/>
            <a:ext cx="87015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Slab"/>
                <a:ea typeface="Roboto Slab"/>
                <a:cs typeface="Roboto Slab"/>
                <a:sym typeface="Roboto Slab"/>
              </a:rPr>
              <a:t>Most favorited and 2nd most retweeted from Trump</a:t>
            </a:r>
            <a:endParaRPr sz="2400">
              <a:latin typeface="Roboto Slab"/>
              <a:ea typeface="Roboto Slab"/>
              <a:cs typeface="Roboto Slab"/>
              <a:sym typeface="Roboto Slab"/>
            </a:endParaRPr>
          </a:p>
        </p:txBody>
      </p:sp>
      <p:pic>
        <p:nvPicPr>
          <p:cNvPr id="302" name="Google Shape;302;p36"/>
          <p:cNvPicPr preferRelativeResize="0"/>
          <p:nvPr/>
        </p:nvPicPr>
        <p:blipFill>
          <a:blip r:embed="rId3">
            <a:alphaModFix/>
          </a:blip>
          <a:stretch>
            <a:fillRect/>
          </a:stretch>
        </p:blipFill>
        <p:spPr>
          <a:xfrm>
            <a:off x="0" y="935225"/>
            <a:ext cx="9144001" cy="5446301"/>
          </a:xfrm>
          <a:prstGeom prst="rect">
            <a:avLst/>
          </a:prstGeom>
          <a:noFill/>
          <a:ln>
            <a:noFill/>
          </a:ln>
        </p:spPr>
      </p:pic>
      <p:sp>
        <p:nvSpPr>
          <p:cNvPr id="303" name="Google Shape;303;p36"/>
          <p:cNvSpPr txBox="1"/>
          <p:nvPr/>
        </p:nvSpPr>
        <p:spPr>
          <a:xfrm>
            <a:off x="5169700" y="6297650"/>
            <a:ext cx="61665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gia"/>
                <a:ea typeface="Georgia"/>
                <a:cs typeface="Georgia"/>
                <a:sym typeface="Georgia"/>
              </a:rPr>
              <a:t>With sentiment polarity 0.42</a:t>
            </a:r>
            <a:endParaRPr b="1">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7"/>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10" name="Google Shape;310;p37"/>
          <p:cNvSpPr txBox="1"/>
          <p:nvPr/>
        </p:nvSpPr>
        <p:spPr>
          <a:xfrm>
            <a:off x="798450" y="357375"/>
            <a:ext cx="75471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Most favorited and retweeted of </a:t>
            </a:r>
            <a:r>
              <a:rPr b="1" lang="en" sz="2400">
                <a:latin typeface="Georgia"/>
                <a:ea typeface="Georgia"/>
                <a:cs typeface="Georgia"/>
                <a:sym typeface="Georgia"/>
              </a:rPr>
              <a:t>Ted Cruz</a:t>
            </a:r>
            <a:endParaRPr b="1" sz="2400">
              <a:latin typeface="Georgia"/>
              <a:ea typeface="Georgia"/>
              <a:cs typeface="Georgia"/>
              <a:sym typeface="Georgia"/>
            </a:endParaRPr>
          </a:p>
        </p:txBody>
      </p:sp>
      <p:pic>
        <p:nvPicPr>
          <p:cNvPr id="311" name="Google Shape;311;p37"/>
          <p:cNvPicPr preferRelativeResize="0"/>
          <p:nvPr/>
        </p:nvPicPr>
        <p:blipFill rotWithShape="1">
          <a:blip r:embed="rId3">
            <a:alphaModFix/>
          </a:blip>
          <a:srcRect b="0" l="0" r="0" t="2296"/>
          <a:stretch/>
        </p:blipFill>
        <p:spPr>
          <a:xfrm>
            <a:off x="0" y="1281050"/>
            <a:ext cx="9144001" cy="4615475"/>
          </a:xfrm>
          <a:prstGeom prst="rect">
            <a:avLst/>
          </a:prstGeom>
          <a:noFill/>
          <a:ln>
            <a:noFill/>
          </a:ln>
        </p:spPr>
      </p:pic>
      <p:sp>
        <p:nvSpPr>
          <p:cNvPr id="312" name="Google Shape;312;p37"/>
          <p:cNvSpPr txBox="1"/>
          <p:nvPr/>
        </p:nvSpPr>
        <p:spPr>
          <a:xfrm>
            <a:off x="6395025" y="630820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gia"/>
                <a:ea typeface="Georgia"/>
                <a:cs typeface="Georgia"/>
                <a:sym typeface="Georgia"/>
              </a:rPr>
              <a:t>With sentiment polarity 0.36</a:t>
            </a:r>
            <a:endParaRPr b="1">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8"/>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1" type="body"/>
          </p:nvPr>
        </p:nvSpPr>
        <p:spPr>
          <a:xfrm>
            <a:off x="3203050" y="1205250"/>
            <a:ext cx="5185200" cy="489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19" name="Google Shape;319;p38"/>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20" name="Google Shape;320;p38"/>
          <p:cNvSpPr txBox="1"/>
          <p:nvPr/>
        </p:nvSpPr>
        <p:spPr>
          <a:xfrm>
            <a:off x="751200" y="387000"/>
            <a:ext cx="78084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Georgia"/>
                <a:ea typeface="Georgia"/>
                <a:cs typeface="Georgia"/>
                <a:sym typeface="Georgia"/>
              </a:rPr>
              <a:t>M</a:t>
            </a:r>
            <a:r>
              <a:rPr lang="en" sz="2400">
                <a:solidFill>
                  <a:schemeClr val="dk1"/>
                </a:solidFill>
                <a:latin typeface="Georgia"/>
                <a:ea typeface="Georgia"/>
                <a:cs typeface="Georgia"/>
                <a:sym typeface="Georgia"/>
              </a:rPr>
              <a:t>ost favorited and retweeted of </a:t>
            </a:r>
            <a:r>
              <a:rPr b="1" lang="en" sz="2400">
                <a:solidFill>
                  <a:schemeClr val="dk1"/>
                </a:solidFill>
                <a:latin typeface="Georgia"/>
                <a:ea typeface="Georgia"/>
                <a:cs typeface="Georgia"/>
                <a:sym typeface="Georgia"/>
              </a:rPr>
              <a:t>John Kasich</a:t>
            </a:r>
            <a:endParaRPr b="1" sz="2400">
              <a:solidFill>
                <a:schemeClr val="dk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pic>
        <p:nvPicPr>
          <p:cNvPr id="321" name="Google Shape;321;p38"/>
          <p:cNvPicPr preferRelativeResize="0"/>
          <p:nvPr/>
        </p:nvPicPr>
        <p:blipFill>
          <a:blip r:embed="rId3">
            <a:alphaModFix/>
          </a:blip>
          <a:stretch>
            <a:fillRect/>
          </a:stretch>
        </p:blipFill>
        <p:spPr>
          <a:xfrm>
            <a:off x="533400" y="1103775"/>
            <a:ext cx="8610601" cy="5102550"/>
          </a:xfrm>
          <a:prstGeom prst="rect">
            <a:avLst/>
          </a:prstGeom>
          <a:noFill/>
          <a:ln>
            <a:noFill/>
          </a:ln>
        </p:spPr>
      </p:pic>
      <p:sp>
        <p:nvSpPr>
          <p:cNvPr id="322" name="Google Shape;322;p38"/>
          <p:cNvSpPr txBox="1"/>
          <p:nvPr/>
        </p:nvSpPr>
        <p:spPr>
          <a:xfrm>
            <a:off x="6235875" y="610485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With sentiment polarity 0.47</a:t>
            </a:r>
            <a:endParaRPr>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9"/>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txBox="1"/>
          <p:nvPr>
            <p:ph idx="1" type="body"/>
          </p:nvPr>
        </p:nvSpPr>
        <p:spPr>
          <a:xfrm>
            <a:off x="1215350" y="1205250"/>
            <a:ext cx="7173000" cy="437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29" name="Google Shape;329;p39"/>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30" name="Google Shape;330;p39"/>
          <p:cNvSpPr txBox="1"/>
          <p:nvPr/>
        </p:nvSpPr>
        <p:spPr>
          <a:xfrm>
            <a:off x="1132700" y="50642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Most retweeted of </a:t>
            </a:r>
            <a:r>
              <a:rPr b="1" lang="en" sz="2400">
                <a:latin typeface="Georgia"/>
                <a:ea typeface="Georgia"/>
                <a:cs typeface="Georgia"/>
                <a:sym typeface="Georgia"/>
              </a:rPr>
              <a:t>Jeb Bush</a:t>
            </a:r>
            <a:endParaRPr b="1" sz="2400">
              <a:latin typeface="Georgia"/>
              <a:ea typeface="Georgia"/>
              <a:cs typeface="Georgia"/>
              <a:sym typeface="Georgia"/>
            </a:endParaRPr>
          </a:p>
        </p:txBody>
      </p:sp>
      <p:pic>
        <p:nvPicPr>
          <p:cNvPr id="331" name="Google Shape;331;p39"/>
          <p:cNvPicPr preferRelativeResize="0"/>
          <p:nvPr/>
        </p:nvPicPr>
        <p:blipFill>
          <a:blip r:embed="rId3">
            <a:alphaModFix/>
          </a:blip>
          <a:stretch>
            <a:fillRect/>
          </a:stretch>
        </p:blipFill>
        <p:spPr>
          <a:xfrm>
            <a:off x="-32" y="1035500"/>
            <a:ext cx="9144033" cy="5352249"/>
          </a:xfrm>
          <a:prstGeom prst="rect">
            <a:avLst/>
          </a:prstGeom>
          <a:noFill/>
          <a:ln>
            <a:noFill/>
          </a:ln>
        </p:spPr>
      </p:pic>
      <p:sp>
        <p:nvSpPr>
          <p:cNvPr id="332" name="Google Shape;332;p39"/>
          <p:cNvSpPr txBox="1"/>
          <p:nvPr/>
        </p:nvSpPr>
        <p:spPr>
          <a:xfrm>
            <a:off x="6047775" y="645287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With sentiment polarity 0.225</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ph type="title"/>
          </p:nvPr>
        </p:nvSpPr>
        <p:spPr>
          <a:xfrm>
            <a:off x="533400" y="233575"/>
            <a:ext cx="27285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Timeline</a:t>
            </a:r>
            <a:endParaRPr sz="3600">
              <a:solidFill>
                <a:srgbClr val="000000"/>
              </a:solidFill>
            </a:endParaRPr>
          </a:p>
        </p:txBody>
      </p:sp>
      <p:sp>
        <p:nvSpPr>
          <p:cNvPr id="76" name="Google Shape;76;p13"/>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7" name="Google Shape;77;p13"/>
          <p:cNvPicPr preferRelativeResize="0"/>
          <p:nvPr/>
        </p:nvPicPr>
        <p:blipFill>
          <a:blip r:embed="rId3">
            <a:alphaModFix/>
          </a:blip>
          <a:stretch>
            <a:fillRect/>
          </a:stretch>
        </p:blipFill>
        <p:spPr>
          <a:xfrm>
            <a:off x="1203625" y="1753025"/>
            <a:ext cx="7361551" cy="381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0"/>
          <p:cNvSpPr txBox="1"/>
          <p:nvPr>
            <p:ph idx="1" type="body"/>
          </p:nvPr>
        </p:nvSpPr>
        <p:spPr>
          <a:xfrm>
            <a:off x="3203050" y="1205250"/>
            <a:ext cx="5185200" cy="489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38" name="Google Shape;338;p40"/>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39" name="Google Shape;339;p40"/>
          <p:cNvSpPr txBox="1"/>
          <p:nvPr/>
        </p:nvSpPr>
        <p:spPr>
          <a:xfrm>
            <a:off x="697700" y="391375"/>
            <a:ext cx="80748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Georgia"/>
                <a:ea typeface="Georgia"/>
                <a:cs typeface="Georgia"/>
                <a:sym typeface="Georgia"/>
              </a:rPr>
              <a:t>M</a:t>
            </a:r>
            <a:r>
              <a:rPr lang="en" sz="2400">
                <a:solidFill>
                  <a:schemeClr val="dk1"/>
                </a:solidFill>
                <a:latin typeface="Georgia"/>
                <a:ea typeface="Georgia"/>
                <a:cs typeface="Georgia"/>
                <a:sym typeface="Georgia"/>
              </a:rPr>
              <a:t>ost favorited and retweeted for </a:t>
            </a:r>
            <a:r>
              <a:rPr b="1" lang="en" sz="2400">
                <a:solidFill>
                  <a:schemeClr val="dk1"/>
                </a:solidFill>
                <a:latin typeface="Georgia"/>
                <a:ea typeface="Georgia"/>
                <a:cs typeface="Georgia"/>
                <a:sym typeface="Georgia"/>
              </a:rPr>
              <a:t>Marco Rubio</a:t>
            </a:r>
            <a:endParaRPr b="1" sz="2400">
              <a:solidFill>
                <a:schemeClr val="dk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pic>
        <p:nvPicPr>
          <p:cNvPr id="340" name="Google Shape;340;p40"/>
          <p:cNvPicPr preferRelativeResize="0"/>
          <p:nvPr/>
        </p:nvPicPr>
        <p:blipFill>
          <a:blip r:embed="rId3">
            <a:alphaModFix/>
          </a:blip>
          <a:stretch>
            <a:fillRect/>
          </a:stretch>
        </p:blipFill>
        <p:spPr>
          <a:xfrm>
            <a:off x="485963" y="886975"/>
            <a:ext cx="8172076" cy="5623776"/>
          </a:xfrm>
          <a:prstGeom prst="rect">
            <a:avLst/>
          </a:prstGeom>
          <a:noFill/>
          <a:ln>
            <a:noFill/>
          </a:ln>
        </p:spPr>
      </p:pic>
      <p:sp>
        <p:nvSpPr>
          <p:cNvPr id="341" name="Google Shape;341;p40"/>
          <p:cNvSpPr txBox="1"/>
          <p:nvPr/>
        </p:nvSpPr>
        <p:spPr>
          <a:xfrm>
            <a:off x="6756725" y="639502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With sentiment polarity 0.2</a:t>
            </a:r>
            <a:endParaRPr>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533400" y="233575"/>
            <a:ext cx="447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Conclusions</a:t>
            </a:r>
            <a:endParaRPr sz="3600">
              <a:solidFill>
                <a:srgbClr val="000000"/>
              </a:solidFill>
            </a:endParaRPr>
          </a:p>
        </p:txBody>
      </p:sp>
      <p:sp>
        <p:nvSpPr>
          <p:cNvPr id="347" name="Google Shape;347;p41"/>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48" name="Google Shape;348;p41"/>
          <p:cNvPicPr preferRelativeResize="0"/>
          <p:nvPr/>
        </p:nvPicPr>
        <p:blipFill>
          <a:blip r:embed="rId3">
            <a:alphaModFix/>
          </a:blip>
          <a:stretch>
            <a:fillRect/>
          </a:stretch>
        </p:blipFill>
        <p:spPr>
          <a:xfrm>
            <a:off x="2156112" y="3581700"/>
            <a:ext cx="5255375" cy="2726200"/>
          </a:xfrm>
          <a:prstGeom prst="rect">
            <a:avLst/>
          </a:prstGeom>
          <a:noFill/>
          <a:ln>
            <a:noFill/>
          </a:ln>
        </p:spPr>
      </p:pic>
      <p:sp>
        <p:nvSpPr>
          <p:cNvPr id="349" name="Google Shape;349;p41"/>
          <p:cNvSpPr txBox="1"/>
          <p:nvPr>
            <p:ph idx="1" type="body"/>
          </p:nvPr>
        </p:nvSpPr>
        <p:spPr>
          <a:xfrm>
            <a:off x="1454325" y="1280075"/>
            <a:ext cx="7174200" cy="1910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rgbClr val="000000"/>
              </a:buClr>
              <a:buSzPts val="2000"/>
              <a:buChar char="●"/>
            </a:pPr>
            <a:r>
              <a:rPr lang="en" sz="2000">
                <a:solidFill>
                  <a:srgbClr val="000000"/>
                </a:solidFill>
              </a:rPr>
              <a:t>Bush and Rubio tweets contain dull content</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Cruz, Kasich and Trump more emotionally charged</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Stronger expression(higher sentiment polarity) → Better result</a:t>
            </a:r>
            <a:endParaRPr sz="2000">
              <a:solidFill>
                <a:srgbClr val="000000"/>
              </a:solidFill>
            </a:endParaRPr>
          </a:p>
          <a:p>
            <a:pPr indent="-355600" lvl="0" marL="457200" rtl="0" algn="l">
              <a:lnSpc>
                <a:spcPct val="150000"/>
              </a:lnSpc>
              <a:spcBef>
                <a:spcPts val="0"/>
              </a:spcBef>
              <a:spcAft>
                <a:spcPts val="0"/>
              </a:spcAft>
              <a:buClr>
                <a:srgbClr val="000000"/>
              </a:buClr>
              <a:buSzPts val="2000"/>
              <a:buChar char="●"/>
            </a:pPr>
            <a:r>
              <a:rPr lang="en" sz="2000">
                <a:solidFill>
                  <a:srgbClr val="000000"/>
                </a:solidFill>
              </a:rPr>
              <a:t>Frequency of posts DOES matter!</a:t>
            </a:r>
            <a:endParaRPr sz="2000">
              <a:solidFill>
                <a:srgbClr val="000000"/>
              </a:solidFill>
            </a:endParaRPr>
          </a:p>
          <a:p>
            <a:pPr indent="0" lvl="0" marL="0" rtl="0" algn="l">
              <a:spcBef>
                <a:spcPts val="600"/>
              </a:spcBef>
              <a:spcAft>
                <a:spcPts val="0"/>
              </a:spcAft>
              <a:buNone/>
            </a:pPr>
            <a:r>
              <a:t/>
            </a:r>
            <a:endParaRPr sz="20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4297650" y="6290552"/>
            <a:ext cx="548700" cy="5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5" name="Google Shape;355;p42"/>
          <p:cNvPicPr preferRelativeResize="0"/>
          <p:nvPr/>
        </p:nvPicPr>
        <p:blipFill>
          <a:blip r:embed="rId3">
            <a:alphaModFix/>
          </a:blip>
          <a:stretch>
            <a:fillRect/>
          </a:stretch>
        </p:blipFill>
        <p:spPr>
          <a:xfrm>
            <a:off x="2527975" y="0"/>
            <a:ext cx="5612062" cy="6858001"/>
          </a:xfrm>
          <a:prstGeom prst="rect">
            <a:avLst/>
          </a:prstGeom>
          <a:noFill/>
          <a:ln>
            <a:noFill/>
          </a:ln>
        </p:spPr>
      </p:pic>
      <p:sp>
        <p:nvSpPr>
          <p:cNvPr id="356" name="Google Shape;356;p42"/>
          <p:cNvSpPr txBox="1"/>
          <p:nvPr/>
        </p:nvSpPr>
        <p:spPr>
          <a:xfrm rot="-1293333">
            <a:off x="209906" y="1490927"/>
            <a:ext cx="2310814" cy="8760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latin typeface="Georgia"/>
                <a:ea typeface="Georgia"/>
                <a:cs typeface="Georgia"/>
                <a:sym typeface="Georgia"/>
              </a:rPr>
              <a:t>Breaking News!</a:t>
            </a:r>
            <a:endParaRPr sz="2400">
              <a:solidFill>
                <a:srgbClr val="FF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533400" y="233575"/>
            <a:ext cx="27285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Datasets</a:t>
            </a:r>
            <a:endParaRPr sz="3600">
              <a:solidFill>
                <a:srgbClr val="000000"/>
              </a:solidFill>
            </a:endParaRPr>
          </a:p>
        </p:txBody>
      </p:sp>
      <p:sp>
        <p:nvSpPr>
          <p:cNvPr id="83" name="Google Shape;83;p14"/>
          <p:cNvSpPr txBox="1"/>
          <p:nvPr>
            <p:ph idx="1" type="body"/>
          </p:nvPr>
        </p:nvSpPr>
        <p:spPr>
          <a:xfrm>
            <a:off x="1149525" y="975275"/>
            <a:ext cx="7174200" cy="42363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000000"/>
              </a:buClr>
              <a:buSzPts val="2000"/>
              <a:buChar char="●"/>
            </a:pPr>
            <a:r>
              <a:rPr lang="en" sz="2000">
                <a:solidFill>
                  <a:srgbClr val="000000"/>
                </a:solidFill>
              </a:rPr>
              <a:t>Tweets </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Includes metadata (favorite count, retweet count, etc.)</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Two methods for collecting tweets</a:t>
            </a:r>
            <a:endParaRPr sz="2000">
              <a:solidFill>
                <a:srgbClr val="000000"/>
              </a:solidFill>
            </a:endParaRPr>
          </a:p>
          <a:p>
            <a:pPr indent="-355600" lvl="1" marL="914400" rtl="0" algn="l">
              <a:spcBef>
                <a:spcPts val="0"/>
              </a:spcBef>
              <a:spcAft>
                <a:spcPts val="0"/>
              </a:spcAft>
              <a:buClr>
                <a:srgbClr val="000000"/>
              </a:buClr>
              <a:buSzPts val="2000"/>
              <a:buChar char="○"/>
            </a:pPr>
            <a:r>
              <a:rPr lang="en" sz="2000">
                <a:solidFill>
                  <a:srgbClr val="000000"/>
                </a:solidFill>
              </a:rPr>
              <a:t>Tweepy </a:t>
            </a:r>
            <a:endParaRPr sz="2000">
              <a:solidFill>
                <a:srgbClr val="000000"/>
              </a:solidFill>
            </a:endParaRPr>
          </a:p>
          <a:p>
            <a:pPr indent="-355600" lvl="2" marL="1371600" rtl="0" algn="l">
              <a:spcBef>
                <a:spcPts val="0"/>
              </a:spcBef>
              <a:spcAft>
                <a:spcPts val="0"/>
              </a:spcAft>
              <a:buClr>
                <a:srgbClr val="000000"/>
              </a:buClr>
              <a:buSzPts val="2000"/>
              <a:buChar char="■"/>
            </a:pPr>
            <a:r>
              <a:rPr lang="en" sz="2000">
                <a:solidFill>
                  <a:srgbClr val="000000"/>
                </a:solidFill>
              </a:rPr>
              <a:t>Twitter API wrapper</a:t>
            </a:r>
            <a:endParaRPr sz="2000">
              <a:solidFill>
                <a:srgbClr val="000000"/>
              </a:solidFill>
            </a:endParaRPr>
          </a:p>
          <a:p>
            <a:pPr indent="-355600" lvl="2" marL="1371600" rtl="0" algn="l">
              <a:spcBef>
                <a:spcPts val="0"/>
              </a:spcBef>
              <a:spcAft>
                <a:spcPts val="0"/>
              </a:spcAft>
              <a:buClr>
                <a:schemeClr val="dk1"/>
              </a:buClr>
              <a:buSzPts val="2000"/>
              <a:buChar char="■"/>
            </a:pPr>
            <a:r>
              <a:rPr lang="en" sz="2000">
                <a:solidFill>
                  <a:schemeClr val="dk1"/>
                </a:solidFill>
              </a:rPr>
              <a:t>Limited to last 3200 tweets</a:t>
            </a:r>
            <a:endParaRPr sz="2000">
              <a:solidFill>
                <a:schemeClr val="dk1"/>
              </a:solidFill>
            </a:endParaRPr>
          </a:p>
          <a:p>
            <a:pPr indent="-355600" lvl="2" marL="1371600" rtl="0" algn="l">
              <a:spcBef>
                <a:spcPts val="0"/>
              </a:spcBef>
              <a:spcAft>
                <a:spcPts val="0"/>
              </a:spcAft>
              <a:buClr>
                <a:schemeClr val="dk1"/>
              </a:buClr>
              <a:buSzPts val="2000"/>
              <a:buChar char="■"/>
            </a:pPr>
            <a:r>
              <a:rPr lang="en" sz="2000">
                <a:solidFill>
                  <a:schemeClr val="dk1"/>
                </a:solidFill>
              </a:rPr>
              <a:t>Requires authentication/developer account</a:t>
            </a:r>
            <a:endParaRPr sz="2000">
              <a:solidFill>
                <a:schemeClr val="dk1"/>
              </a:solidFill>
            </a:endParaRPr>
          </a:p>
          <a:p>
            <a:pPr indent="-355600" lvl="1" marL="914400" rtl="0" algn="l">
              <a:spcBef>
                <a:spcPts val="0"/>
              </a:spcBef>
              <a:spcAft>
                <a:spcPts val="0"/>
              </a:spcAft>
              <a:buClr>
                <a:srgbClr val="000000"/>
              </a:buClr>
              <a:buSzPts val="2000"/>
              <a:buChar char="○"/>
            </a:pPr>
            <a:r>
              <a:rPr lang="en" sz="2000">
                <a:solidFill>
                  <a:schemeClr val="dk1"/>
                </a:solidFill>
              </a:rPr>
              <a:t>GetOldTweets-Python</a:t>
            </a:r>
            <a:endParaRPr sz="2000">
              <a:solidFill>
                <a:schemeClr val="dk1"/>
              </a:solidFill>
            </a:endParaRPr>
          </a:p>
          <a:p>
            <a:pPr indent="-355600" lvl="2" marL="1371600" rtl="0" algn="l">
              <a:spcBef>
                <a:spcPts val="0"/>
              </a:spcBef>
              <a:spcAft>
                <a:spcPts val="0"/>
              </a:spcAft>
              <a:buClr>
                <a:srgbClr val="000000"/>
              </a:buClr>
              <a:buSzPts val="2000"/>
              <a:buChar char="■"/>
            </a:pPr>
            <a:r>
              <a:rPr lang="en" sz="2000">
                <a:solidFill>
                  <a:schemeClr val="dk1"/>
                </a:solidFill>
              </a:rPr>
              <a:t>https://twitter.com/i/search/timeline</a:t>
            </a:r>
            <a:endParaRPr sz="2000">
              <a:solidFill>
                <a:srgbClr val="000000"/>
              </a:solidFill>
            </a:endParaRPr>
          </a:p>
          <a:p>
            <a:pPr indent="-355600" lvl="2" marL="1371600" rtl="0" algn="l">
              <a:spcBef>
                <a:spcPts val="0"/>
              </a:spcBef>
              <a:spcAft>
                <a:spcPts val="0"/>
              </a:spcAft>
              <a:buClr>
                <a:srgbClr val="000000"/>
              </a:buClr>
              <a:buSzPts val="2000"/>
              <a:buChar char="■"/>
            </a:pPr>
            <a:r>
              <a:rPr lang="en" sz="2000">
                <a:solidFill>
                  <a:srgbClr val="000000"/>
                </a:solidFill>
              </a:rPr>
              <a:t>Uses “Advanced Search” feature on Twitter to retrieve tweets</a:t>
            </a:r>
            <a:endParaRPr sz="2000">
              <a:solidFill>
                <a:srgbClr val="000000"/>
              </a:solidFill>
            </a:endParaRPr>
          </a:p>
        </p:txBody>
      </p:sp>
      <p:sp>
        <p:nvSpPr>
          <p:cNvPr id="84" name="Google Shape;84;p14"/>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 name="Google Shape;85;p14"/>
          <p:cNvSpPr txBox="1"/>
          <p:nvPr/>
        </p:nvSpPr>
        <p:spPr>
          <a:xfrm>
            <a:off x="1658825" y="5488650"/>
            <a:ext cx="6598200" cy="649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100"/>
              <a:t>[1] https://github.com/tweepy/tweepy</a:t>
            </a:r>
            <a:endParaRPr sz="1100"/>
          </a:p>
          <a:p>
            <a:pPr indent="0" lvl="0" marL="0" rtl="0" algn="l">
              <a:spcBef>
                <a:spcPts val="1000"/>
              </a:spcBef>
              <a:spcAft>
                <a:spcPts val="1000"/>
              </a:spcAft>
              <a:buNone/>
            </a:pPr>
            <a:r>
              <a:rPr lang="en" sz="1100"/>
              <a:t>[2] https://github.com/Jefferson-Henrique/GetOldTweets-python</a:t>
            </a:r>
            <a:endParaRPr sz="1100"/>
          </a:p>
        </p:txBody>
      </p:sp>
      <p:pic>
        <p:nvPicPr>
          <p:cNvPr id="86" name="Google Shape;86;p14"/>
          <p:cNvPicPr preferRelativeResize="0"/>
          <p:nvPr/>
        </p:nvPicPr>
        <p:blipFill>
          <a:blip r:embed="rId3">
            <a:alphaModFix/>
          </a:blip>
          <a:stretch>
            <a:fillRect/>
          </a:stretch>
        </p:blipFill>
        <p:spPr>
          <a:xfrm>
            <a:off x="6455500" y="4736975"/>
            <a:ext cx="1868225" cy="140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5"/>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pic>
        <p:nvPicPr>
          <p:cNvPr id="92" name="Google Shape;92;p15"/>
          <p:cNvPicPr preferRelativeResize="0"/>
          <p:nvPr/>
        </p:nvPicPr>
        <p:blipFill>
          <a:blip r:embed="rId3">
            <a:alphaModFix/>
          </a:blip>
          <a:stretch>
            <a:fillRect/>
          </a:stretch>
        </p:blipFill>
        <p:spPr>
          <a:xfrm>
            <a:off x="497675" y="900900"/>
            <a:ext cx="4114800" cy="2743200"/>
          </a:xfrm>
          <a:prstGeom prst="rect">
            <a:avLst/>
          </a:prstGeom>
          <a:noFill/>
          <a:ln>
            <a:noFill/>
          </a:ln>
        </p:spPr>
      </p:pic>
      <p:pic>
        <p:nvPicPr>
          <p:cNvPr id="93" name="Google Shape;93;p15"/>
          <p:cNvPicPr preferRelativeResize="0"/>
          <p:nvPr/>
        </p:nvPicPr>
        <p:blipFill>
          <a:blip r:embed="rId4">
            <a:alphaModFix/>
          </a:blip>
          <a:stretch>
            <a:fillRect/>
          </a:stretch>
        </p:blipFill>
        <p:spPr>
          <a:xfrm>
            <a:off x="4612475" y="900900"/>
            <a:ext cx="4114800" cy="2743200"/>
          </a:xfrm>
          <a:prstGeom prst="rect">
            <a:avLst/>
          </a:prstGeom>
          <a:noFill/>
          <a:ln>
            <a:noFill/>
          </a:ln>
        </p:spPr>
      </p:pic>
      <p:pic>
        <p:nvPicPr>
          <p:cNvPr id="94" name="Google Shape;94;p15"/>
          <p:cNvPicPr preferRelativeResize="0"/>
          <p:nvPr/>
        </p:nvPicPr>
        <p:blipFill>
          <a:blip r:embed="rId5">
            <a:alphaModFix/>
          </a:blip>
          <a:stretch>
            <a:fillRect/>
          </a:stretch>
        </p:blipFill>
        <p:spPr>
          <a:xfrm>
            <a:off x="497675" y="3644100"/>
            <a:ext cx="4114800" cy="2743200"/>
          </a:xfrm>
          <a:prstGeom prst="rect">
            <a:avLst/>
          </a:prstGeom>
          <a:noFill/>
          <a:ln>
            <a:noFill/>
          </a:ln>
        </p:spPr>
      </p:pic>
      <p:pic>
        <p:nvPicPr>
          <p:cNvPr id="95" name="Google Shape;95;p15"/>
          <p:cNvPicPr preferRelativeResize="0"/>
          <p:nvPr/>
        </p:nvPicPr>
        <p:blipFill>
          <a:blip r:embed="rId6">
            <a:alphaModFix/>
          </a:blip>
          <a:stretch>
            <a:fillRect/>
          </a:stretch>
        </p:blipFill>
        <p:spPr>
          <a:xfrm>
            <a:off x="4612475" y="3644100"/>
            <a:ext cx="4114800"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01" name="Google Shape;101;p16"/>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02" name="Google Shape;102;p16"/>
          <p:cNvPicPr preferRelativeResize="0"/>
          <p:nvPr/>
        </p:nvPicPr>
        <p:blipFill>
          <a:blip r:embed="rId3">
            <a:alphaModFix/>
          </a:blip>
          <a:stretch>
            <a:fillRect/>
          </a:stretch>
        </p:blipFill>
        <p:spPr>
          <a:xfrm>
            <a:off x="1623375" y="1431050"/>
            <a:ext cx="6443225" cy="429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1244275" y="1241375"/>
            <a:ext cx="3917700" cy="5178900"/>
          </a:xfrm>
          <a:prstGeom prst="rect">
            <a:avLst/>
          </a:prstGeom>
        </p:spPr>
        <p:txBody>
          <a:bodyPr anchorCtr="0" anchor="t" bIns="91425" lIns="91425" spcFirstLastPara="1" rIns="91425" wrap="square" tIns="91425">
            <a:noAutofit/>
          </a:bodyPr>
          <a:lstStyle/>
          <a:p>
            <a:pPr indent="-406400" lvl="0" marL="457200" rtl="0" algn="l">
              <a:spcBef>
                <a:spcPts val="600"/>
              </a:spcBef>
              <a:spcAft>
                <a:spcPts val="0"/>
              </a:spcAft>
              <a:buSzPts val="2800"/>
              <a:buAutoNum type="arabicPeriod"/>
            </a:pPr>
            <a:r>
              <a:rPr b="1" lang="en"/>
              <a:t>Trump </a:t>
            </a:r>
            <a:r>
              <a:rPr lang="en"/>
              <a:t>- </a:t>
            </a:r>
            <a:r>
              <a:rPr b="1" lang="en"/>
              <a:t>0.122</a:t>
            </a:r>
            <a:endParaRPr b="1"/>
          </a:p>
          <a:p>
            <a:pPr indent="0" lvl="0" marL="457200" rtl="0" algn="l">
              <a:spcBef>
                <a:spcPts val="600"/>
              </a:spcBef>
              <a:spcAft>
                <a:spcPts val="0"/>
              </a:spcAft>
              <a:buNone/>
            </a:pPr>
            <a:r>
              <a:t/>
            </a:r>
            <a:endParaRPr b="1"/>
          </a:p>
          <a:p>
            <a:pPr indent="-406400" lvl="0" marL="457200" rtl="0" algn="l">
              <a:spcBef>
                <a:spcPts val="600"/>
              </a:spcBef>
              <a:spcAft>
                <a:spcPts val="0"/>
              </a:spcAft>
              <a:buSzPts val="2800"/>
              <a:buAutoNum type="arabicPeriod"/>
            </a:pPr>
            <a:r>
              <a:rPr b="1" lang="en"/>
              <a:t>Cruz </a:t>
            </a:r>
            <a:r>
              <a:rPr lang="en"/>
              <a:t>- </a:t>
            </a:r>
            <a:r>
              <a:rPr b="1" lang="en"/>
              <a:t>0.096</a:t>
            </a:r>
            <a:endParaRPr b="1"/>
          </a:p>
          <a:p>
            <a:pPr indent="0" lvl="0" marL="457200" rtl="0" algn="l">
              <a:spcBef>
                <a:spcPts val="600"/>
              </a:spcBef>
              <a:spcAft>
                <a:spcPts val="0"/>
              </a:spcAft>
              <a:buNone/>
            </a:pPr>
            <a:r>
              <a:t/>
            </a:r>
            <a:endParaRPr b="1"/>
          </a:p>
          <a:p>
            <a:pPr indent="-406400" lvl="0" marL="457200" rtl="0" algn="l">
              <a:spcBef>
                <a:spcPts val="600"/>
              </a:spcBef>
              <a:spcAft>
                <a:spcPts val="0"/>
              </a:spcAft>
              <a:buSzPts val="2800"/>
              <a:buAutoNum type="arabicPeriod"/>
            </a:pPr>
            <a:r>
              <a:rPr b="1" lang="en"/>
              <a:t>Kasich </a:t>
            </a:r>
            <a:r>
              <a:rPr lang="en"/>
              <a:t>- </a:t>
            </a:r>
            <a:r>
              <a:rPr b="1" lang="en"/>
              <a:t>0.184</a:t>
            </a:r>
            <a:endParaRPr b="1"/>
          </a:p>
          <a:p>
            <a:pPr indent="0" lvl="0" marL="457200" rtl="0" algn="l">
              <a:spcBef>
                <a:spcPts val="600"/>
              </a:spcBef>
              <a:spcAft>
                <a:spcPts val="0"/>
              </a:spcAft>
              <a:buNone/>
            </a:pPr>
            <a:r>
              <a:t/>
            </a:r>
            <a:endParaRPr b="1"/>
          </a:p>
          <a:p>
            <a:pPr indent="-406400" lvl="0" marL="457200" rtl="0" algn="l">
              <a:spcBef>
                <a:spcPts val="600"/>
              </a:spcBef>
              <a:spcAft>
                <a:spcPts val="0"/>
              </a:spcAft>
              <a:buSzPts val="2800"/>
              <a:buAutoNum type="arabicPeriod"/>
            </a:pPr>
            <a:r>
              <a:rPr b="1" lang="en"/>
              <a:t>Bush </a:t>
            </a:r>
            <a:r>
              <a:rPr lang="en"/>
              <a:t>- </a:t>
            </a:r>
            <a:r>
              <a:rPr b="1" lang="en"/>
              <a:t>0.122</a:t>
            </a:r>
            <a:endParaRPr b="1"/>
          </a:p>
          <a:p>
            <a:pPr indent="0" lvl="0" marL="457200" rtl="0" algn="l">
              <a:spcBef>
                <a:spcPts val="600"/>
              </a:spcBef>
              <a:spcAft>
                <a:spcPts val="0"/>
              </a:spcAft>
              <a:buNone/>
            </a:pPr>
            <a:r>
              <a:t/>
            </a:r>
            <a:endParaRPr b="1"/>
          </a:p>
          <a:p>
            <a:pPr indent="-406400" lvl="0" marL="457200" rtl="0" algn="l">
              <a:spcBef>
                <a:spcPts val="600"/>
              </a:spcBef>
              <a:spcAft>
                <a:spcPts val="0"/>
              </a:spcAft>
              <a:buSzPts val="2800"/>
              <a:buAutoNum type="arabicPeriod"/>
            </a:pPr>
            <a:r>
              <a:rPr b="1" lang="en"/>
              <a:t>Rubio </a:t>
            </a:r>
            <a:r>
              <a:rPr lang="en"/>
              <a:t>- </a:t>
            </a:r>
            <a:r>
              <a:rPr b="1" lang="en"/>
              <a:t>0.157</a:t>
            </a:r>
            <a:endParaRPr b="1" sz="2400">
              <a:solidFill>
                <a:srgbClr val="000000"/>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b="1"/>
          </a:p>
        </p:txBody>
      </p:sp>
      <p:sp>
        <p:nvSpPr>
          <p:cNvPr id="108" name="Google Shape;108;p17"/>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109" name="Google Shape;109;p17"/>
          <p:cNvSpPr txBox="1"/>
          <p:nvPr>
            <p:ph type="title"/>
          </p:nvPr>
        </p:nvSpPr>
        <p:spPr>
          <a:xfrm>
            <a:off x="533400" y="233575"/>
            <a:ext cx="64554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Average Sentiment Score</a:t>
            </a:r>
            <a:endParaRPr sz="36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16" name="Google Shape;116;p18"/>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7" name="Google Shape;117;p18"/>
          <p:cNvPicPr preferRelativeResize="0"/>
          <p:nvPr/>
        </p:nvPicPr>
        <p:blipFill>
          <a:blip r:embed="rId3">
            <a:alphaModFix/>
          </a:blip>
          <a:stretch>
            <a:fillRect/>
          </a:stretch>
        </p:blipFill>
        <p:spPr>
          <a:xfrm>
            <a:off x="47625" y="1101175"/>
            <a:ext cx="8642024" cy="5032750"/>
          </a:xfrm>
          <a:prstGeom prst="rect">
            <a:avLst/>
          </a:prstGeom>
          <a:noFill/>
          <a:ln>
            <a:noFill/>
          </a:ln>
        </p:spPr>
      </p:pic>
      <p:sp>
        <p:nvSpPr>
          <p:cNvPr id="118" name="Google Shape;118;p18"/>
          <p:cNvSpPr txBox="1"/>
          <p:nvPr/>
        </p:nvSpPr>
        <p:spPr>
          <a:xfrm>
            <a:off x="1351650" y="30900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Georgia"/>
                <a:ea typeface="Georgia"/>
                <a:cs typeface="Georgia"/>
                <a:sym typeface="Georgia"/>
              </a:rPr>
              <a:t>Sentiment: 0.767</a:t>
            </a:r>
            <a:endParaRPr>
              <a:solidFill>
                <a:srgbClr val="980000"/>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p:nvPr/>
        </p:nvSpPr>
        <p:spPr>
          <a:xfrm>
            <a:off x="985775" y="877750"/>
            <a:ext cx="7793700" cy="559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type="title"/>
          </p:nvPr>
        </p:nvSpPr>
        <p:spPr>
          <a:xfrm>
            <a:off x="533400" y="233575"/>
            <a:ext cx="3639600" cy="715200"/>
          </a:xfrm>
          <a:prstGeom prst="rect">
            <a:avLst/>
          </a:prstGeom>
          <a:solidFill>
            <a:srgbClr val="FFFFFF"/>
          </a:solidFill>
          <a:ln>
            <a:noFill/>
          </a:ln>
          <a:effectLst>
            <a:reflection blurRad="0" dir="5400000" dist="38100" endA="0" endPos="100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Metric Analysis</a:t>
            </a:r>
            <a:endParaRPr sz="3600">
              <a:solidFill>
                <a:srgbClr val="000000"/>
              </a:solidFill>
            </a:endParaRPr>
          </a:p>
        </p:txBody>
      </p:sp>
      <p:sp>
        <p:nvSpPr>
          <p:cNvPr id="125" name="Google Shape;125;p19"/>
          <p:cNvSpPr txBox="1"/>
          <p:nvPr>
            <p:ph idx="12" type="sldNum"/>
          </p:nvPr>
        </p:nvSpPr>
        <p:spPr>
          <a:xfrm>
            <a:off x="533409" y="6061952"/>
            <a:ext cx="54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26" name="Google Shape;126;p19"/>
          <p:cNvPicPr preferRelativeResize="0"/>
          <p:nvPr/>
        </p:nvPicPr>
        <p:blipFill>
          <a:blip r:embed="rId3">
            <a:alphaModFix/>
          </a:blip>
          <a:stretch>
            <a:fillRect/>
          </a:stretch>
        </p:blipFill>
        <p:spPr>
          <a:xfrm>
            <a:off x="14300" y="1047750"/>
            <a:ext cx="8740996" cy="5090399"/>
          </a:xfrm>
          <a:prstGeom prst="rect">
            <a:avLst/>
          </a:prstGeom>
          <a:noFill/>
          <a:ln>
            <a:noFill/>
          </a:ln>
        </p:spPr>
      </p:pic>
      <p:sp>
        <p:nvSpPr>
          <p:cNvPr id="127" name="Google Shape;127;p19"/>
          <p:cNvSpPr txBox="1"/>
          <p:nvPr/>
        </p:nvSpPr>
        <p:spPr>
          <a:xfrm>
            <a:off x="5623250" y="1238250"/>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Georgia"/>
                <a:ea typeface="Georgia"/>
                <a:cs typeface="Georgia"/>
                <a:sym typeface="Georgia"/>
              </a:rPr>
              <a:t>Sentiment: 0.150</a:t>
            </a:r>
            <a:endParaRPr>
              <a:solidFill>
                <a:srgbClr val="980000"/>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